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7200900" cx="10795000"/>
  <p:notesSz cx="10795000" cy="7200900"/>
  <p:embeddedFontLst>
    <p:embeddedFont>
      <p:font typeface="Roboto"/>
      <p:regular r:id="rId35"/>
      <p:bold r:id="rId36"/>
      <p:italic r:id="rId37"/>
      <p:boldItalic r:id="rId38"/>
    </p:embeddedFont>
    <p:embeddedFont>
      <p:font typeface="Cambria Math"/>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http://customooxmlschemas.google.com/">
      <go:slidesCustomData xmlns:go="http://customooxmlschemas.google.com/" r:id="rId40" roundtripDataSignature="AMtx7mjSBVwBXJTzP0kawRn81DBvlfqL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36BFB19-A694-4A99-BA87-3E47F6529586}">
  <a:tblStyle styleId="{A36BFB19-A694-4A99-BA87-3E47F6529586}"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39" Type="http://schemas.openxmlformats.org/officeDocument/2006/relationships/font" Target="fonts/CambriaMath-regular.fntdata"/><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079500" y="3420425"/>
            <a:ext cx="8636000" cy="32404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 name="Shape 41"/>
        <p:cNvGrpSpPr/>
        <p:nvPr/>
      </p:nvGrpSpPr>
      <p:grpSpPr>
        <a:xfrm>
          <a:off x="0" y="0"/>
          <a:ext cx="0" cy="0"/>
          <a:chOff x="0" y="0"/>
          <a:chExt cx="0" cy="0"/>
        </a:xfrm>
      </p:grpSpPr>
      <p:sp>
        <p:nvSpPr>
          <p:cNvPr id="42" name="Google Shape;42;p1: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11: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12: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2: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13: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14: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15: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16: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6: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17: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p18: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8: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19: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p20: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0: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 name="Shape 48"/>
        <p:cNvGrpSpPr/>
        <p:nvPr/>
      </p:nvGrpSpPr>
      <p:grpSpPr>
        <a:xfrm>
          <a:off x="0" y="0"/>
          <a:ext cx="0" cy="0"/>
          <a:chOff x="0" y="0"/>
          <a:chExt cx="0" cy="0"/>
        </a:xfrm>
      </p:grpSpPr>
      <p:sp>
        <p:nvSpPr>
          <p:cNvPr id="49" name="Google Shape;49;p2: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21: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1: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p22: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p23: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3: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p24:notes"/>
          <p:cNvSpPr txBox="1"/>
          <p:nvPr>
            <p:ph idx="1" type="body"/>
          </p:nvPr>
        </p:nvSpPr>
        <p:spPr>
          <a:xfrm>
            <a:off x="1079500" y="3420425"/>
            <a:ext cx="8636100" cy="32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4:notes"/>
          <p:cNvSpPr/>
          <p:nvPr>
            <p:ph idx="2" type="sldImg"/>
          </p:nvPr>
        </p:nvSpPr>
        <p:spPr>
          <a:xfrm>
            <a:off x="1799525" y="540050"/>
            <a:ext cx="7197000" cy="2700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p25:notes"/>
          <p:cNvSpPr txBox="1"/>
          <p:nvPr>
            <p:ph idx="1" type="body"/>
          </p:nvPr>
        </p:nvSpPr>
        <p:spPr>
          <a:xfrm>
            <a:off x="1079500" y="3420425"/>
            <a:ext cx="8636100" cy="32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5:notes"/>
          <p:cNvSpPr/>
          <p:nvPr>
            <p:ph idx="2" type="sldImg"/>
          </p:nvPr>
        </p:nvSpPr>
        <p:spPr>
          <a:xfrm>
            <a:off x="1799525" y="540050"/>
            <a:ext cx="7197000" cy="2700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p26:notes"/>
          <p:cNvSpPr txBox="1"/>
          <p:nvPr>
            <p:ph idx="1" type="body"/>
          </p:nvPr>
        </p:nvSpPr>
        <p:spPr>
          <a:xfrm>
            <a:off x="1079500" y="3420425"/>
            <a:ext cx="8636100" cy="32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notes"/>
          <p:cNvSpPr/>
          <p:nvPr>
            <p:ph idx="2" type="sldImg"/>
          </p:nvPr>
        </p:nvSpPr>
        <p:spPr>
          <a:xfrm>
            <a:off x="1799525" y="540050"/>
            <a:ext cx="7197000" cy="2700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6d2bd61148_0_2:notes"/>
          <p:cNvSpPr/>
          <p:nvPr>
            <p:ph idx="2" type="sldImg"/>
          </p:nvPr>
        </p:nvSpPr>
        <p:spPr>
          <a:xfrm>
            <a:off x="1799525" y="540050"/>
            <a:ext cx="7197000" cy="27003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6d2bd61148_0_2:notes"/>
          <p:cNvSpPr txBox="1"/>
          <p:nvPr>
            <p:ph idx="1" type="body"/>
          </p:nvPr>
        </p:nvSpPr>
        <p:spPr>
          <a:xfrm>
            <a:off x="1079500" y="3420425"/>
            <a:ext cx="8636100" cy="32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6d2bd61148_0_12:notes"/>
          <p:cNvSpPr/>
          <p:nvPr>
            <p:ph idx="2" type="sldImg"/>
          </p:nvPr>
        </p:nvSpPr>
        <p:spPr>
          <a:xfrm>
            <a:off x="1799525" y="540050"/>
            <a:ext cx="7197000" cy="27003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6d2bd61148_0_12:notes"/>
          <p:cNvSpPr txBox="1"/>
          <p:nvPr>
            <p:ph idx="1" type="body"/>
          </p:nvPr>
        </p:nvSpPr>
        <p:spPr>
          <a:xfrm>
            <a:off x="1079500" y="3420425"/>
            <a:ext cx="8636100" cy="32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p70:notes"/>
          <p:cNvSpPr txBox="1"/>
          <p:nvPr>
            <p:ph idx="1" type="body"/>
          </p:nvPr>
        </p:nvSpPr>
        <p:spPr>
          <a:xfrm>
            <a:off x="1079500" y="3420425"/>
            <a:ext cx="8636100" cy="32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0:notes"/>
          <p:cNvSpPr/>
          <p:nvPr>
            <p:ph idx="2" type="sldImg"/>
          </p:nvPr>
        </p:nvSpPr>
        <p:spPr>
          <a:xfrm>
            <a:off x="1799525" y="540050"/>
            <a:ext cx="7197000" cy="2700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3: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4: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p5: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p6: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p8: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p9: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9: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10: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0: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obj">
  <p:cSld name="OBJECT">
    <p:spTree>
      <p:nvGrpSpPr>
        <p:cNvPr id="12" name="Shape 12"/>
        <p:cNvGrpSpPr/>
        <p:nvPr/>
      </p:nvGrpSpPr>
      <p:grpSpPr>
        <a:xfrm>
          <a:off x="0" y="0"/>
          <a:ext cx="0" cy="0"/>
          <a:chOff x="0" y="0"/>
          <a:chExt cx="0" cy="0"/>
        </a:xfrm>
      </p:grpSpPr>
      <p:sp>
        <p:nvSpPr>
          <p:cNvPr id="13" name="Google Shape;13;p72"/>
          <p:cNvSpPr txBox="1"/>
          <p:nvPr>
            <p:ph type="ctrTitle"/>
          </p:nvPr>
        </p:nvSpPr>
        <p:spPr>
          <a:xfrm>
            <a:off x="2441321" y="364693"/>
            <a:ext cx="5918707" cy="53784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350">
                <a:solidFill>
                  <a:srgbClr val="585858"/>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72"/>
          <p:cNvSpPr txBox="1"/>
          <p:nvPr>
            <p:ph idx="1" type="subTitle"/>
          </p:nvPr>
        </p:nvSpPr>
        <p:spPr>
          <a:xfrm>
            <a:off x="1620202" y="4032504"/>
            <a:ext cx="7560945" cy="180022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72"/>
          <p:cNvSpPr txBox="1"/>
          <p:nvPr>
            <p:ph idx="11" type="ftr"/>
          </p:nvPr>
        </p:nvSpPr>
        <p:spPr>
          <a:xfrm>
            <a:off x="3672459" y="6696837"/>
            <a:ext cx="3456432" cy="36004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72"/>
          <p:cNvSpPr txBox="1"/>
          <p:nvPr>
            <p:ph idx="10" type="dt"/>
          </p:nvPr>
        </p:nvSpPr>
        <p:spPr>
          <a:xfrm>
            <a:off x="540067" y="6696837"/>
            <a:ext cx="2484310" cy="36004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72"/>
          <p:cNvSpPr txBox="1"/>
          <p:nvPr>
            <p:ph idx="12" type="sldNum"/>
          </p:nvPr>
        </p:nvSpPr>
        <p:spPr>
          <a:xfrm>
            <a:off x="7776972" y="6696837"/>
            <a:ext cx="2484310" cy="36004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8" name="Shape 18"/>
        <p:cNvGrpSpPr/>
        <p:nvPr/>
      </p:nvGrpSpPr>
      <p:grpSpPr>
        <a:xfrm>
          <a:off x="0" y="0"/>
          <a:ext cx="0" cy="0"/>
          <a:chOff x="0" y="0"/>
          <a:chExt cx="0" cy="0"/>
        </a:xfrm>
      </p:grpSpPr>
      <p:sp>
        <p:nvSpPr>
          <p:cNvPr id="19" name="Google Shape;19;p73"/>
          <p:cNvSpPr txBox="1"/>
          <p:nvPr>
            <p:ph type="title"/>
          </p:nvPr>
        </p:nvSpPr>
        <p:spPr>
          <a:xfrm>
            <a:off x="2441321" y="364693"/>
            <a:ext cx="5918707" cy="53784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350">
                <a:solidFill>
                  <a:srgbClr val="585858"/>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73"/>
          <p:cNvSpPr txBox="1"/>
          <p:nvPr>
            <p:ph idx="1" type="body"/>
          </p:nvPr>
        </p:nvSpPr>
        <p:spPr>
          <a:xfrm>
            <a:off x="3434334" y="3563111"/>
            <a:ext cx="6988175" cy="3205479"/>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 name="Google Shape;21;p73"/>
          <p:cNvSpPr txBox="1"/>
          <p:nvPr>
            <p:ph idx="11" type="ftr"/>
          </p:nvPr>
        </p:nvSpPr>
        <p:spPr>
          <a:xfrm>
            <a:off x="3672459" y="6696837"/>
            <a:ext cx="3456432" cy="36004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73"/>
          <p:cNvSpPr txBox="1"/>
          <p:nvPr>
            <p:ph idx="10" type="dt"/>
          </p:nvPr>
        </p:nvSpPr>
        <p:spPr>
          <a:xfrm>
            <a:off x="540067" y="6696837"/>
            <a:ext cx="2484310" cy="36004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73"/>
          <p:cNvSpPr txBox="1"/>
          <p:nvPr>
            <p:ph idx="12" type="sldNum"/>
          </p:nvPr>
        </p:nvSpPr>
        <p:spPr>
          <a:xfrm>
            <a:off x="7776972" y="6696837"/>
            <a:ext cx="2484310" cy="36004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24" name="Shape 24"/>
        <p:cNvGrpSpPr/>
        <p:nvPr/>
      </p:nvGrpSpPr>
      <p:grpSpPr>
        <a:xfrm>
          <a:off x="0" y="0"/>
          <a:ext cx="0" cy="0"/>
          <a:chOff x="0" y="0"/>
          <a:chExt cx="0" cy="0"/>
        </a:xfrm>
      </p:grpSpPr>
      <p:sp>
        <p:nvSpPr>
          <p:cNvPr id="25" name="Google Shape;25;p74"/>
          <p:cNvSpPr txBox="1"/>
          <p:nvPr>
            <p:ph type="title"/>
          </p:nvPr>
        </p:nvSpPr>
        <p:spPr>
          <a:xfrm>
            <a:off x="2441321" y="364693"/>
            <a:ext cx="5918707" cy="53784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350">
                <a:solidFill>
                  <a:srgbClr val="585858"/>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74"/>
          <p:cNvSpPr txBox="1"/>
          <p:nvPr>
            <p:ph idx="11" type="ftr"/>
          </p:nvPr>
        </p:nvSpPr>
        <p:spPr>
          <a:xfrm>
            <a:off x="3672459" y="6696837"/>
            <a:ext cx="3456432" cy="36004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74"/>
          <p:cNvSpPr txBox="1"/>
          <p:nvPr>
            <p:ph idx="10" type="dt"/>
          </p:nvPr>
        </p:nvSpPr>
        <p:spPr>
          <a:xfrm>
            <a:off x="540067" y="6696837"/>
            <a:ext cx="2484310" cy="36004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74"/>
          <p:cNvSpPr txBox="1"/>
          <p:nvPr>
            <p:ph idx="12" type="sldNum"/>
          </p:nvPr>
        </p:nvSpPr>
        <p:spPr>
          <a:xfrm>
            <a:off x="7776972" y="6696837"/>
            <a:ext cx="2484310" cy="36004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bg>
      <p:bgPr>
        <a:solidFill>
          <a:schemeClr val="lt1"/>
        </a:solidFill>
      </p:bgPr>
    </p:bg>
    <p:spTree>
      <p:nvGrpSpPr>
        <p:cNvPr id="29" name="Shape 29"/>
        <p:cNvGrpSpPr/>
        <p:nvPr/>
      </p:nvGrpSpPr>
      <p:grpSpPr>
        <a:xfrm>
          <a:off x="0" y="0"/>
          <a:ext cx="0" cy="0"/>
          <a:chOff x="0" y="0"/>
          <a:chExt cx="0" cy="0"/>
        </a:xfrm>
      </p:grpSpPr>
      <p:sp>
        <p:nvSpPr>
          <p:cNvPr id="30" name="Google Shape;30;p75"/>
          <p:cNvSpPr/>
          <p:nvPr/>
        </p:nvSpPr>
        <p:spPr>
          <a:xfrm>
            <a:off x="367168" y="2000182"/>
            <a:ext cx="10115123" cy="5128672"/>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 name="Google Shape;31;p75"/>
          <p:cNvSpPr txBox="1"/>
          <p:nvPr>
            <p:ph idx="11" type="ftr"/>
          </p:nvPr>
        </p:nvSpPr>
        <p:spPr>
          <a:xfrm>
            <a:off x="3672459" y="6696837"/>
            <a:ext cx="3456432" cy="36004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75"/>
          <p:cNvSpPr txBox="1"/>
          <p:nvPr>
            <p:ph idx="10" type="dt"/>
          </p:nvPr>
        </p:nvSpPr>
        <p:spPr>
          <a:xfrm>
            <a:off x="540067" y="6696837"/>
            <a:ext cx="2484310" cy="36004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75"/>
          <p:cNvSpPr txBox="1"/>
          <p:nvPr>
            <p:ph idx="12" type="sldNum"/>
          </p:nvPr>
        </p:nvSpPr>
        <p:spPr>
          <a:xfrm>
            <a:off x="7776972" y="6696837"/>
            <a:ext cx="2484310" cy="36004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34" name="Shape 34"/>
        <p:cNvGrpSpPr/>
        <p:nvPr/>
      </p:nvGrpSpPr>
      <p:grpSpPr>
        <a:xfrm>
          <a:off x="0" y="0"/>
          <a:ext cx="0" cy="0"/>
          <a:chOff x="0" y="0"/>
          <a:chExt cx="0" cy="0"/>
        </a:xfrm>
      </p:grpSpPr>
      <p:sp>
        <p:nvSpPr>
          <p:cNvPr id="35" name="Google Shape;35;p76"/>
          <p:cNvSpPr txBox="1"/>
          <p:nvPr>
            <p:ph type="title"/>
          </p:nvPr>
        </p:nvSpPr>
        <p:spPr>
          <a:xfrm>
            <a:off x="2441321" y="364693"/>
            <a:ext cx="5918707" cy="53784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350">
                <a:solidFill>
                  <a:srgbClr val="585858"/>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76"/>
          <p:cNvSpPr txBox="1"/>
          <p:nvPr>
            <p:ph idx="1" type="body"/>
          </p:nvPr>
        </p:nvSpPr>
        <p:spPr>
          <a:xfrm>
            <a:off x="540067" y="1656207"/>
            <a:ext cx="4698587" cy="4752594"/>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76"/>
          <p:cNvSpPr txBox="1"/>
          <p:nvPr>
            <p:ph idx="2" type="body"/>
          </p:nvPr>
        </p:nvSpPr>
        <p:spPr>
          <a:xfrm>
            <a:off x="5562695" y="1656207"/>
            <a:ext cx="4698587" cy="4752594"/>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76"/>
          <p:cNvSpPr txBox="1"/>
          <p:nvPr>
            <p:ph idx="11" type="ftr"/>
          </p:nvPr>
        </p:nvSpPr>
        <p:spPr>
          <a:xfrm>
            <a:off x="3672459" y="6696837"/>
            <a:ext cx="3456432" cy="36004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76"/>
          <p:cNvSpPr txBox="1"/>
          <p:nvPr>
            <p:ph idx="10" type="dt"/>
          </p:nvPr>
        </p:nvSpPr>
        <p:spPr>
          <a:xfrm>
            <a:off x="540067" y="6696837"/>
            <a:ext cx="2484310" cy="36004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76"/>
          <p:cNvSpPr txBox="1"/>
          <p:nvPr>
            <p:ph idx="12" type="sldNum"/>
          </p:nvPr>
        </p:nvSpPr>
        <p:spPr>
          <a:xfrm>
            <a:off x="7776972" y="6696837"/>
            <a:ext cx="2484310" cy="36004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71"/>
          <p:cNvSpPr/>
          <p:nvPr/>
        </p:nvSpPr>
        <p:spPr>
          <a:xfrm>
            <a:off x="351532" y="6923919"/>
            <a:ext cx="10095999" cy="131466"/>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 name="Google Shape;7;p71"/>
          <p:cNvSpPr txBox="1"/>
          <p:nvPr>
            <p:ph type="title"/>
          </p:nvPr>
        </p:nvSpPr>
        <p:spPr>
          <a:xfrm>
            <a:off x="2441321" y="364693"/>
            <a:ext cx="5918707" cy="537844"/>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3350" u="none" cap="none" strike="noStrike">
                <a:solidFill>
                  <a:srgbClr val="585858"/>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71"/>
          <p:cNvSpPr txBox="1"/>
          <p:nvPr>
            <p:ph idx="1" type="body"/>
          </p:nvPr>
        </p:nvSpPr>
        <p:spPr>
          <a:xfrm>
            <a:off x="3434334" y="3563111"/>
            <a:ext cx="6988175" cy="3205479"/>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71"/>
          <p:cNvSpPr txBox="1"/>
          <p:nvPr>
            <p:ph idx="11" type="ftr"/>
          </p:nvPr>
        </p:nvSpPr>
        <p:spPr>
          <a:xfrm>
            <a:off x="3672459" y="6696837"/>
            <a:ext cx="3456432" cy="360045"/>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71"/>
          <p:cNvSpPr txBox="1"/>
          <p:nvPr>
            <p:ph idx="10" type="dt"/>
          </p:nvPr>
        </p:nvSpPr>
        <p:spPr>
          <a:xfrm>
            <a:off x="540067" y="6696837"/>
            <a:ext cx="2484310" cy="36004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71"/>
          <p:cNvSpPr txBox="1"/>
          <p:nvPr>
            <p:ph idx="12" type="sldNum"/>
          </p:nvPr>
        </p:nvSpPr>
        <p:spPr>
          <a:xfrm>
            <a:off x="7776972" y="6696837"/>
            <a:ext cx="2484310" cy="360045"/>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sz="1800">
                <a:solidFill>
                  <a:srgbClr val="888888"/>
                </a:solidFill>
              </a:defRPr>
            </a:lvl1pPr>
            <a:lvl2pPr indent="0" lvl="1" marL="0" marR="0" rtl="0" algn="r">
              <a:spcBef>
                <a:spcPts val="0"/>
              </a:spcBef>
              <a:buNone/>
              <a:defRPr sz="1800">
                <a:solidFill>
                  <a:srgbClr val="888888"/>
                </a:solidFill>
              </a:defRPr>
            </a:lvl2pPr>
            <a:lvl3pPr indent="0" lvl="2" marL="0" marR="0" rtl="0" algn="r">
              <a:spcBef>
                <a:spcPts val="0"/>
              </a:spcBef>
              <a:buNone/>
              <a:defRPr sz="1800">
                <a:solidFill>
                  <a:srgbClr val="888888"/>
                </a:solidFill>
              </a:defRPr>
            </a:lvl3pPr>
            <a:lvl4pPr indent="0" lvl="3" marL="0" marR="0" rtl="0" algn="r">
              <a:spcBef>
                <a:spcPts val="0"/>
              </a:spcBef>
              <a:buNone/>
              <a:defRPr sz="1800">
                <a:solidFill>
                  <a:srgbClr val="888888"/>
                </a:solidFill>
              </a:defRPr>
            </a:lvl4pPr>
            <a:lvl5pPr indent="0" lvl="4" marL="0" marR="0" rtl="0" algn="r">
              <a:spcBef>
                <a:spcPts val="0"/>
              </a:spcBef>
              <a:buNone/>
              <a:defRPr sz="1800">
                <a:solidFill>
                  <a:srgbClr val="888888"/>
                </a:solidFill>
              </a:defRPr>
            </a:lvl5pPr>
            <a:lvl6pPr indent="0" lvl="5" marL="0" marR="0" rtl="0" algn="r">
              <a:spcBef>
                <a:spcPts val="0"/>
              </a:spcBef>
              <a:buNone/>
              <a:defRPr sz="1800">
                <a:solidFill>
                  <a:srgbClr val="888888"/>
                </a:solidFill>
              </a:defRPr>
            </a:lvl6pPr>
            <a:lvl7pPr indent="0" lvl="6" marL="0" marR="0" rtl="0" algn="r">
              <a:spcBef>
                <a:spcPts val="0"/>
              </a:spcBef>
              <a:buNone/>
              <a:defRPr sz="1800">
                <a:solidFill>
                  <a:srgbClr val="888888"/>
                </a:solidFill>
              </a:defRPr>
            </a:lvl7pPr>
            <a:lvl8pPr indent="0" lvl="7" marL="0" marR="0" rtl="0" algn="r">
              <a:spcBef>
                <a:spcPts val="0"/>
              </a:spcBef>
              <a:buNone/>
              <a:defRPr sz="1800">
                <a:solidFill>
                  <a:srgbClr val="888888"/>
                </a:solidFill>
              </a:defRPr>
            </a:lvl8pPr>
            <a:lvl9pPr indent="0" lvl="8" marL="0" marR="0" rtl="0"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6.jpg"/><Relationship Id="rId4" Type="http://schemas.openxmlformats.org/officeDocument/2006/relationships/image" Target="../media/image44.jpg"/><Relationship Id="rId5" Type="http://schemas.openxmlformats.org/officeDocument/2006/relationships/image" Target="../media/image4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0.jpg"/><Relationship Id="rId4" Type="http://schemas.openxmlformats.org/officeDocument/2006/relationships/image" Target="../media/image48.png"/><Relationship Id="rId5" Type="http://schemas.openxmlformats.org/officeDocument/2006/relationships/image" Target="../media/image52.png"/><Relationship Id="rId6" Type="http://schemas.openxmlformats.org/officeDocument/2006/relationships/image" Target="../media/image5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4.jpg"/><Relationship Id="rId4" Type="http://schemas.openxmlformats.org/officeDocument/2006/relationships/image" Target="../media/image5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6.jpg"/><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8.jpg"/><Relationship Id="rId4" Type="http://schemas.openxmlformats.org/officeDocument/2006/relationships/image" Target="../media/image57.jpg"/><Relationship Id="rId5" Type="http://schemas.openxmlformats.org/officeDocument/2006/relationships/image" Target="../media/image60.jpg"/><Relationship Id="rId6" Type="http://schemas.openxmlformats.org/officeDocument/2006/relationships/image" Target="../media/image59.jpg"/><Relationship Id="rId7" Type="http://schemas.openxmlformats.org/officeDocument/2006/relationships/image" Target="../media/image6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1.png"/><Relationship Id="rId4" Type="http://schemas.openxmlformats.org/officeDocument/2006/relationships/image" Target="../media/image62.jpg"/><Relationship Id="rId5" Type="http://schemas.openxmlformats.org/officeDocument/2006/relationships/image" Target="../media/image65.jpg"/><Relationship Id="rId6" Type="http://schemas.openxmlformats.org/officeDocument/2006/relationships/image" Target="../media/image64.jpg"/><Relationship Id="rId7" Type="http://schemas.openxmlformats.org/officeDocument/2006/relationships/image" Target="../media/image6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68.png"/><Relationship Id="rId6" Type="http://schemas.openxmlformats.org/officeDocument/2006/relationships/hyperlink" Target="https://docs.opencv.org/3.4/de/d25/imgproc_color_conversions.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5.jpg"/><Relationship Id="rId5" Type="http://schemas.openxmlformats.org/officeDocument/2006/relationships/image" Target="../media/image37.png"/><Relationship Id="rId6" Type="http://schemas.openxmlformats.org/officeDocument/2006/relationships/image" Target="../media/image9.jpg"/><Relationship Id="rId7" Type="http://schemas.openxmlformats.org/officeDocument/2006/relationships/image" Target="../media/image6.jpg"/><Relationship Id="rId8"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jpg"/><Relationship Id="rId4" Type="http://schemas.openxmlformats.org/officeDocument/2006/relationships/image" Target="../media/image10.jpg"/><Relationship Id="rId5" Type="http://schemas.openxmlformats.org/officeDocument/2006/relationships/image" Target="../media/image8.jpg"/><Relationship Id="rId6"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15.jpg"/><Relationship Id="rId10" Type="http://schemas.openxmlformats.org/officeDocument/2006/relationships/image" Target="../media/image27.jpg"/><Relationship Id="rId9" Type="http://schemas.openxmlformats.org/officeDocument/2006/relationships/image" Target="../media/image18.jpg"/><Relationship Id="rId5" Type="http://schemas.openxmlformats.org/officeDocument/2006/relationships/image" Target="../media/image11.png"/><Relationship Id="rId6" Type="http://schemas.openxmlformats.org/officeDocument/2006/relationships/image" Target="../media/image14.jpg"/><Relationship Id="rId7" Type="http://schemas.openxmlformats.org/officeDocument/2006/relationships/image" Target="../media/image17.jpg"/><Relationship Id="rId8" Type="http://schemas.openxmlformats.org/officeDocument/2006/relationships/image" Target="../media/image1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jpg"/><Relationship Id="rId4" Type="http://schemas.openxmlformats.org/officeDocument/2006/relationships/image" Target="../media/image20.jpg"/><Relationship Id="rId11" Type="http://schemas.openxmlformats.org/officeDocument/2006/relationships/image" Target="../media/image28.jpg"/><Relationship Id="rId10" Type="http://schemas.openxmlformats.org/officeDocument/2006/relationships/image" Target="../media/image29.jpg"/><Relationship Id="rId9" Type="http://schemas.openxmlformats.org/officeDocument/2006/relationships/image" Target="../media/image24.jpg"/><Relationship Id="rId5" Type="http://schemas.openxmlformats.org/officeDocument/2006/relationships/image" Target="../media/image22.jpg"/><Relationship Id="rId6" Type="http://schemas.openxmlformats.org/officeDocument/2006/relationships/image" Target="../media/image26.jpg"/><Relationship Id="rId7" Type="http://schemas.openxmlformats.org/officeDocument/2006/relationships/image" Target="../media/image23.jpg"/><Relationship Id="rId8" Type="http://schemas.openxmlformats.org/officeDocument/2006/relationships/image" Target="../media/image2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1.jpg"/><Relationship Id="rId4" Type="http://schemas.openxmlformats.org/officeDocument/2006/relationships/image" Target="../media/image30.jpg"/><Relationship Id="rId9" Type="http://schemas.openxmlformats.org/officeDocument/2006/relationships/image" Target="../media/image40.jpg"/><Relationship Id="rId5" Type="http://schemas.openxmlformats.org/officeDocument/2006/relationships/image" Target="../media/image32.jpg"/><Relationship Id="rId6" Type="http://schemas.openxmlformats.org/officeDocument/2006/relationships/image" Target="../media/image34.png"/><Relationship Id="rId7" Type="http://schemas.openxmlformats.org/officeDocument/2006/relationships/image" Target="../media/image33.jpg"/><Relationship Id="rId8" Type="http://schemas.openxmlformats.org/officeDocument/2006/relationships/image" Target="../media/image3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7.jpg"/><Relationship Id="rId4" Type="http://schemas.openxmlformats.org/officeDocument/2006/relationships/image" Target="../media/image39.jpg"/><Relationship Id="rId5" Type="http://schemas.openxmlformats.org/officeDocument/2006/relationships/image" Target="../media/image35.jpg"/><Relationship Id="rId6" Type="http://schemas.openxmlformats.org/officeDocument/2006/relationships/image" Target="../media/image41.jpg"/><Relationship Id="rId7" Type="http://schemas.openxmlformats.org/officeDocument/2006/relationships/image" Target="../media/image3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4" name="Shape 44"/>
        <p:cNvGrpSpPr/>
        <p:nvPr/>
      </p:nvGrpSpPr>
      <p:grpSpPr>
        <a:xfrm>
          <a:off x="0" y="0"/>
          <a:ext cx="0" cy="0"/>
          <a:chOff x="0" y="0"/>
          <a:chExt cx="0" cy="0"/>
        </a:xfrm>
      </p:grpSpPr>
      <p:sp>
        <p:nvSpPr>
          <p:cNvPr id="45" name="Google Shape;45;p1"/>
          <p:cNvSpPr txBox="1"/>
          <p:nvPr/>
        </p:nvSpPr>
        <p:spPr>
          <a:xfrm>
            <a:off x="4263053" y="3075598"/>
            <a:ext cx="2268900" cy="1049700"/>
          </a:xfrm>
          <a:prstGeom prst="rect">
            <a:avLst/>
          </a:prstGeom>
          <a:noFill/>
          <a:ln>
            <a:noFill/>
          </a:ln>
        </p:spPr>
        <p:txBody>
          <a:bodyPr anchorCtr="0" anchor="t" bIns="0" lIns="0" spcFirstLastPara="1" rIns="0" wrap="square" tIns="12050">
            <a:spAutoFit/>
          </a:bodyPr>
          <a:lstStyle/>
          <a:p>
            <a:pPr indent="324485" lvl="0" marL="12700" marR="5080" rtl="0" algn="l">
              <a:lnSpc>
                <a:spcPct val="100299"/>
              </a:lnSpc>
              <a:spcBef>
                <a:spcPts val="0"/>
              </a:spcBef>
              <a:spcAft>
                <a:spcPts val="0"/>
              </a:spcAft>
              <a:buNone/>
            </a:pPr>
            <a:r>
              <a:rPr b="1" lang="en-US" sz="3350">
                <a:solidFill>
                  <a:srgbClr val="585858"/>
                </a:solidFill>
                <a:latin typeface="Calibri"/>
                <a:ea typeface="Calibri"/>
                <a:cs typeface="Calibri"/>
                <a:sym typeface="Calibri"/>
              </a:rPr>
              <a:t>Clase </a:t>
            </a:r>
            <a:r>
              <a:rPr b="1" lang="en-US" sz="3350">
                <a:solidFill>
                  <a:srgbClr val="585858"/>
                </a:solidFill>
                <a:latin typeface="Calibri"/>
                <a:ea typeface="Calibri"/>
                <a:cs typeface="Calibri"/>
                <a:sym typeface="Calibri"/>
              </a:rPr>
              <a:t>1  Introducción</a:t>
            </a:r>
            <a:endParaRPr sz="3350">
              <a:latin typeface="Calibri"/>
              <a:ea typeface="Calibri"/>
              <a:cs typeface="Calibri"/>
              <a:sym typeface="Calibri"/>
            </a:endParaRPr>
          </a:p>
        </p:txBody>
      </p:sp>
      <p:sp>
        <p:nvSpPr>
          <p:cNvPr id="46" name="Google Shape;46;p1"/>
          <p:cNvSpPr/>
          <p:nvPr/>
        </p:nvSpPr>
        <p:spPr>
          <a:xfrm>
            <a:off x="842772" y="272796"/>
            <a:ext cx="777300" cy="778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7" name="Google Shape;47;p1"/>
          <p:cNvSpPr txBox="1"/>
          <p:nvPr>
            <p:ph idx="4294967295" type="title"/>
          </p:nvPr>
        </p:nvSpPr>
        <p:spPr>
          <a:xfrm>
            <a:off x="1774951" y="354850"/>
            <a:ext cx="6933000" cy="537900"/>
          </a:xfrm>
          <a:prstGeom prst="rect">
            <a:avLst/>
          </a:prstGeom>
          <a:noFill/>
          <a:ln>
            <a:noFill/>
          </a:ln>
        </p:spPr>
        <p:txBody>
          <a:bodyPr anchorCtr="0" anchor="t" bIns="0" lIns="0" spcFirstLastPara="1" rIns="0" wrap="square" tIns="13950">
            <a:noAutofit/>
          </a:bodyPr>
          <a:lstStyle/>
          <a:p>
            <a:pPr indent="0" lvl="0" marL="12700" rtl="0" algn="l">
              <a:lnSpc>
                <a:spcPct val="100000"/>
              </a:lnSpc>
              <a:spcBef>
                <a:spcPts val="0"/>
              </a:spcBef>
              <a:spcAft>
                <a:spcPts val="0"/>
              </a:spcAft>
              <a:buNone/>
            </a:pPr>
            <a:r>
              <a:rPr lang="en-US"/>
              <a:t>Procesamiento Digital de Imágenes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11"/>
          <p:cNvSpPr/>
          <p:nvPr/>
        </p:nvSpPr>
        <p:spPr>
          <a:xfrm>
            <a:off x="576072" y="1223772"/>
            <a:ext cx="9525000" cy="343814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1" name="Google Shape;181;p11"/>
          <p:cNvSpPr txBox="1"/>
          <p:nvPr/>
        </p:nvSpPr>
        <p:spPr>
          <a:xfrm>
            <a:off x="582269" y="4986655"/>
            <a:ext cx="9502140" cy="1671955"/>
          </a:xfrm>
          <a:prstGeom prst="rect">
            <a:avLst/>
          </a:prstGeom>
          <a:noFill/>
          <a:ln>
            <a:noFill/>
          </a:ln>
        </p:spPr>
        <p:txBody>
          <a:bodyPr anchorCtr="0" anchor="t" bIns="0" lIns="0" spcFirstLastPara="1" rIns="0" wrap="square" tIns="12700">
            <a:spAutoFit/>
          </a:bodyPr>
          <a:lstStyle/>
          <a:p>
            <a:pPr indent="0" lvl="0" marL="12700" marR="159385" rtl="0" algn="l">
              <a:lnSpc>
                <a:spcPct val="100000"/>
              </a:lnSpc>
              <a:spcBef>
                <a:spcPts val="0"/>
              </a:spcBef>
              <a:spcAft>
                <a:spcPts val="0"/>
              </a:spcAft>
              <a:buNone/>
            </a:pPr>
            <a:r>
              <a:rPr lang="en-US" sz="1800">
                <a:latin typeface="Calibri"/>
                <a:ea typeface="Calibri"/>
                <a:cs typeface="Calibri"/>
                <a:sym typeface="Calibri"/>
              </a:rPr>
              <a:t>La correcta elección del sistema de iluminación es una de las partes fundamentales de un sistema de  visión y de ello depende en gran parte el éxito de la aplicación.</a:t>
            </a:r>
            <a:endParaRPr sz="1800">
              <a:latin typeface="Calibri"/>
              <a:ea typeface="Calibri"/>
              <a:cs typeface="Calibri"/>
              <a:sym typeface="Calibri"/>
            </a:endParaRPr>
          </a:p>
          <a:p>
            <a:pPr indent="0" lvl="0" marL="0" marR="0" rtl="0" algn="l">
              <a:lnSpc>
                <a:spcPct val="100000"/>
              </a:lnSpc>
              <a:spcBef>
                <a:spcPts val="20"/>
              </a:spcBef>
              <a:spcAft>
                <a:spcPts val="0"/>
              </a:spcAft>
              <a:buNone/>
            </a:pPr>
            <a:r>
              <a:t/>
            </a:r>
            <a:endParaRPr sz="1750">
              <a:latin typeface="Calibri"/>
              <a:ea typeface="Calibri"/>
              <a:cs typeface="Calibri"/>
              <a:sym typeface="Calibri"/>
            </a:endParaRPr>
          </a:p>
          <a:p>
            <a:pPr indent="0" lvl="0" marL="12700" marR="5080" rtl="0" algn="l">
              <a:lnSpc>
                <a:spcPct val="100000"/>
              </a:lnSpc>
              <a:spcBef>
                <a:spcPts val="0"/>
              </a:spcBef>
              <a:spcAft>
                <a:spcPts val="0"/>
              </a:spcAft>
              <a:buNone/>
            </a:pPr>
            <a:r>
              <a:rPr lang="en-US" sz="1800">
                <a:latin typeface="Calibri"/>
                <a:ea typeface="Calibri"/>
                <a:cs typeface="Calibri"/>
                <a:sym typeface="Calibri"/>
              </a:rPr>
              <a:t>Las cámaras de visión artificial capturan la luz reflejada en los objetos, obteniendo información  lumínica para su posterior análisis. El propósito de la iluminación utilizada en las aplicaciones de visión  es controlar la forma en que la cámara ve el objeto.</a:t>
            </a:r>
            <a:endParaRPr sz="1800">
              <a:latin typeface="Calibri"/>
              <a:ea typeface="Calibri"/>
              <a:cs typeface="Calibri"/>
              <a:sym typeface="Calibri"/>
            </a:endParaRPr>
          </a:p>
        </p:txBody>
      </p:sp>
      <p:sp>
        <p:nvSpPr>
          <p:cNvPr id="182" name="Google Shape;182;p11"/>
          <p:cNvSpPr txBox="1"/>
          <p:nvPr>
            <p:ph type="title"/>
          </p:nvPr>
        </p:nvSpPr>
        <p:spPr>
          <a:xfrm>
            <a:off x="3379723" y="364693"/>
            <a:ext cx="4237355" cy="53784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lang="en-US"/>
              <a:t>Aspectos introductorios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12"/>
          <p:cNvSpPr/>
          <p:nvPr/>
        </p:nvSpPr>
        <p:spPr>
          <a:xfrm>
            <a:off x="1825751" y="1051560"/>
            <a:ext cx="7342632" cy="550621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8" name="Google Shape;188;p12"/>
          <p:cNvSpPr txBox="1"/>
          <p:nvPr>
            <p:ph type="title"/>
          </p:nvPr>
        </p:nvSpPr>
        <p:spPr>
          <a:xfrm>
            <a:off x="3379723" y="364693"/>
            <a:ext cx="4237355" cy="53784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lang="en-US"/>
              <a:t>Aspectos introductorios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13"/>
          <p:cNvSpPr/>
          <p:nvPr/>
        </p:nvSpPr>
        <p:spPr>
          <a:xfrm>
            <a:off x="1871472" y="1223772"/>
            <a:ext cx="7389876" cy="415442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4" name="Google Shape;194;p13"/>
          <p:cNvSpPr txBox="1"/>
          <p:nvPr>
            <p:ph type="title"/>
          </p:nvPr>
        </p:nvSpPr>
        <p:spPr>
          <a:xfrm>
            <a:off x="3379723" y="364693"/>
            <a:ext cx="4237355" cy="53784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lang="en-US"/>
              <a:t>Aspectos introductorios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14"/>
          <p:cNvSpPr txBox="1"/>
          <p:nvPr>
            <p:ph type="title"/>
          </p:nvPr>
        </p:nvSpPr>
        <p:spPr>
          <a:xfrm>
            <a:off x="1454658" y="364693"/>
            <a:ext cx="8086725" cy="1050290"/>
          </a:xfrm>
          <a:prstGeom prst="rect">
            <a:avLst/>
          </a:prstGeom>
          <a:noFill/>
          <a:ln>
            <a:noFill/>
          </a:ln>
        </p:spPr>
        <p:txBody>
          <a:bodyPr anchorCtr="0" anchor="t" bIns="0" lIns="0" spcFirstLastPara="1" rIns="0" wrap="square" tIns="12700">
            <a:spAutoFit/>
          </a:bodyPr>
          <a:lstStyle/>
          <a:p>
            <a:pPr indent="-2317115" lvl="0" marL="2329180" marR="5080" rtl="0" algn="l">
              <a:lnSpc>
                <a:spcPct val="100299"/>
              </a:lnSpc>
              <a:spcBef>
                <a:spcPts val="0"/>
              </a:spcBef>
              <a:spcAft>
                <a:spcPts val="0"/>
              </a:spcAft>
              <a:buNone/>
            </a:pPr>
            <a:r>
              <a:rPr lang="en-US"/>
              <a:t>Aplicaciones vinculadas con el procesamiento  digital de imágenes</a:t>
            </a:r>
            <a:endParaRPr/>
          </a:p>
        </p:txBody>
      </p:sp>
      <p:sp>
        <p:nvSpPr>
          <p:cNvPr id="200" name="Google Shape;200;p14"/>
          <p:cNvSpPr/>
          <p:nvPr/>
        </p:nvSpPr>
        <p:spPr>
          <a:xfrm>
            <a:off x="982983" y="1708772"/>
            <a:ext cx="8763750" cy="482881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1" name="Google Shape;201;p14"/>
          <p:cNvSpPr txBox="1"/>
          <p:nvPr/>
        </p:nvSpPr>
        <p:spPr>
          <a:xfrm>
            <a:off x="8500109" y="3434588"/>
            <a:ext cx="1063625" cy="19367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100">
                <a:latin typeface="Calibri"/>
                <a:ea typeface="Calibri"/>
                <a:cs typeface="Calibri"/>
                <a:sym typeface="Calibri"/>
              </a:rPr>
              <a:t>Multi-dimensional</a:t>
            </a:r>
            <a:endParaRPr sz="11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05" name="Shape 205"/>
        <p:cNvGrpSpPr/>
        <p:nvPr/>
      </p:nvGrpSpPr>
      <p:grpSpPr>
        <a:xfrm>
          <a:off x="0" y="0"/>
          <a:ext cx="0" cy="0"/>
          <a:chOff x="0" y="0"/>
          <a:chExt cx="0" cy="0"/>
        </a:xfrm>
      </p:grpSpPr>
      <p:sp>
        <p:nvSpPr>
          <p:cNvPr id="206" name="Google Shape;206;p15"/>
          <p:cNvSpPr/>
          <p:nvPr/>
        </p:nvSpPr>
        <p:spPr>
          <a:xfrm>
            <a:off x="367168" y="2000182"/>
            <a:ext cx="10115123" cy="512867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7" name="Google Shape;207;p15"/>
          <p:cNvSpPr txBox="1"/>
          <p:nvPr>
            <p:ph type="title"/>
          </p:nvPr>
        </p:nvSpPr>
        <p:spPr>
          <a:xfrm>
            <a:off x="2027301" y="3603117"/>
            <a:ext cx="6746875" cy="60198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3750">
                <a:solidFill>
                  <a:srgbClr val="404040"/>
                </a:solidFill>
              </a:rPr>
              <a:t>Elementos de la percepción visual</a:t>
            </a:r>
            <a:endParaRPr sz="3750"/>
          </a:p>
        </p:txBody>
      </p:sp>
      <p:sp>
        <p:nvSpPr>
          <p:cNvPr id="208" name="Google Shape;208;p15"/>
          <p:cNvSpPr txBox="1"/>
          <p:nvPr/>
        </p:nvSpPr>
        <p:spPr>
          <a:xfrm>
            <a:off x="6103365" y="2084323"/>
            <a:ext cx="241935" cy="537845"/>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b="1" lang="en-US" sz="3350">
                <a:solidFill>
                  <a:srgbClr val="FFFFFF"/>
                </a:solidFill>
                <a:latin typeface="Calibri"/>
                <a:ea typeface="Calibri"/>
                <a:cs typeface="Calibri"/>
                <a:sym typeface="Calibri"/>
              </a:rPr>
              <a:t>2</a:t>
            </a:r>
            <a:endParaRPr sz="335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16"/>
          <p:cNvSpPr/>
          <p:nvPr/>
        </p:nvSpPr>
        <p:spPr>
          <a:xfrm>
            <a:off x="10079735" y="5297423"/>
            <a:ext cx="576580" cy="0"/>
          </a:xfrm>
          <a:custGeom>
            <a:rect b="b" l="l" r="r" t="t"/>
            <a:pathLst>
              <a:path extrusionOk="0" h="120000" w="576579">
                <a:moveTo>
                  <a:pt x="0" y="0"/>
                </a:moveTo>
                <a:lnTo>
                  <a:pt x="57607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4" name="Google Shape;214;p16"/>
          <p:cNvSpPr/>
          <p:nvPr/>
        </p:nvSpPr>
        <p:spPr>
          <a:xfrm>
            <a:off x="395345" y="2108121"/>
            <a:ext cx="4234448" cy="470394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5" name="Google Shape;215;p16"/>
          <p:cNvSpPr txBox="1"/>
          <p:nvPr>
            <p:ph type="title"/>
          </p:nvPr>
        </p:nvSpPr>
        <p:spPr>
          <a:xfrm>
            <a:off x="2497073" y="364693"/>
            <a:ext cx="5996940" cy="53784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lang="en-US"/>
              <a:t>Elementos de la percepción visual</a:t>
            </a:r>
            <a:endParaRPr/>
          </a:p>
        </p:txBody>
      </p:sp>
      <p:sp>
        <p:nvSpPr>
          <p:cNvPr id="216" name="Google Shape;216;p16"/>
          <p:cNvSpPr/>
          <p:nvPr/>
        </p:nvSpPr>
        <p:spPr>
          <a:xfrm>
            <a:off x="5367099" y="1724633"/>
            <a:ext cx="4592240" cy="261210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7" name="Google Shape;217;p16"/>
          <p:cNvSpPr/>
          <p:nvPr/>
        </p:nvSpPr>
        <p:spPr>
          <a:xfrm>
            <a:off x="4392167" y="4396740"/>
            <a:ext cx="6117336" cy="1650492"/>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8" name="Google Shape;218;p16"/>
          <p:cNvSpPr txBox="1"/>
          <p:nvPr/>
        </p:nvSpPr>
        <p:spPr>
          <a:xfrm>
            <a:off x="5808726" y="6093053"/>
            <a:ext cx="3328035"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latin typeface="Calibri"/>
                <a:ea typeface="Calibri"/>
                <a:cs typeface="Calibri"/>
                <a:sym typeface="Calibri"/>
              </a:rPr>
              <a:t>Internamente en el ojo, la altura h se mide así</a:t>
            </a:r>
            <a:endParaRPr sz="1400">
              <a:latin typeface="Calibri"/>
              <a:ea typeface="Calibri"/>
              <a:cs typeface="Calibri"/>
              <a:sym typeface="Calibri"/>
            </a:endParaRPr>
          </a:p>
        </p:txBody>
      </p:sp>
      <p:sp>
        <p:nvSpPr>
          <p:cNvPr id="219" name="Google Shape;219;p16"/>
          <p:cNvSpPr/>
          <p:nvPr/>
        </p:nvSpPr>
        <p:spPr>
          <a:xfrm>
            <a:off x="6188202" y="6647522"/>
            <a:ext cx="295910" cy="0"/>
          </a:xfrm>
          <a:custGeom>
            <a:rect b="b" l="l" r="r" t="t"/>
            <a:pathLst>
              <a:path extrusionOk="0" h="120000" w="295910">
                <a:moveTo>
                  <a:pt x="0" y="0"/>
                </a:moveTo>
                <a:lnTo>
                  <a:pt x="295655" y="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0" name="Google Shape;220;p16"/>
          <p:cNvSpPr txBox="1"/>
          <p:nvPr/>
        </p:nvSpPr>
        <p:spPr>
          <a:xfrm>
            <a:off x="5817108" y="6372555"/>
            <a:ext cx="657225" cy="239395"/>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aseline="-25000" lang="en-US" sz="2100">
                <a:latin typeface="Cambria Math"/>
                <a:ea typeface="Cambria Math"/>
                <a:cs typeface="Cambria Math"/>
                <a:sym typeface="Cambria Math"/>
              </a:rPr>
              <a:t>ℎ = </a:t>
            </a:r>
            <a:r>
              <a:rPr lang="en-US" sz="1400">
                <a:latin typeface="Cambria Math"/>
                <a:ea typeface="Cambria Math"/>
                <a:cs typeface="Cambria Math"/>
                <a:sym typeface="Cambria Math"/>
              </a:rPr>
              <a:t>15</a:t>
            </a:r>
            <a:endParaRPr sz="1400">
              <a:latin typeface="Cambria Math"/>
              <a:ea typeface="Cambria Math"/>
              <a:cs typeface="Cambria Math"/>
              <a:sym typeface="Cambria Math"/>
            </a:endParaRPr>
          </a:p>
        </p:txBody>
      </p:sp>
      <p:sp>
        <p:nvSpPr>
          <p:cNvPr id="221" name="Google Shape;221;p16"/>
          <p:cNvSpPr txBox="1"/>
          <p:nvPr/>
        </p:nvSpPr>
        <p:spPr>
          <a:xfrm>
            <a:off x="6176264" y="6627062"/>
            <a:ext cx="322580"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latin typeface="Cambria Math"/>
                <a:ea typeface="Cambria Math"/>
                <a:cs typeface="Cambria Math"/>
                <a:sym typeface="Cambria Math"/>
              </a:rPr>
              <a:t>100</a:t>
            </a:r>
            <a:endParaRPr sz="1400">
              <a:latin typeface="Cambria Math"/>
              <a:ea typeface="Cambria Math"/>
              <a:cs typeface="Cambria Math"/>
              <a:sym typeface="Cambria Math"/>
            </a:endParaRPr>
          </a:p>
        </p:txBody>
      </p:sp>
      <p:sp>
        <p:nvSpPr>
          <p:cNvPr id="222" name="Google Shape;222;p16"/>
          <p:cNvSpPr/>
          <p:nvPr/>
        </p:nvSpPr>
        <p:spPr>
          <a:xfrm>
            <a:off x="6528434" y="6565912"/>
            <a:ext cx="615950" cy="165735"/>
          </a:xfrm>
          <a:custGeom>
            <a:rect b="b" l="l" r="r" t="t"/>
            <a:pathLst>
              <a:path extrusionOk="0" h="165734" w="615950">
                <a:moveTo>
                  <a:pt x="562991" y="0"/>
                </a:moveTo>
                <a:lnTo>
                  <a:pt x="560705" y="6692"/>
                </a:lnTo>
                <a:lnTo>
                  <a:pt x="570249" y="10843"/>
                </a:lnTo>
                <a:lnTo>
                  <a:pt x="578485" y="16587"/>
                </a:lnTo>
                <a:lnTo>
                  <a:pt x="598185" y="54811"/>
                </a:lnTo>
                <a:lnTo>
                  <a:pt x="600583" y="81749"/>
                </a:lnTo>
                <a:lnTo>
                  <a:pt x="599983" y="96313"/>
                </a:lnTo>
                <a:lnTo>
                  <a:pt x="585283" y="141048"/>
                </a:lnTo>
                <a:lnTo>
                  <a:pt x="560959" y="158457"/>
                </a:lnTo>
                <a:lnTo>
                  <a:pt x="562991" y="165150"/>
                </a:lnTo>
                <a:lnTo>
                  <a:pt x="602107" y="136296"/>
                </a:lnTo>
                <a:lnTo>
                  <a:pt x="614840" y="97791"/>
                </a:lnTo>
                <a:lnTo>
                  <a:pt x="615696" y="82613"/>
                </a:lnTo>
                <a:lnTo>
                  <a:pt x="614840" y="67478"/>
                </a:lnTo>
                <a:lnTo>
                  <a:pt x="602107" y="28943"/>
                </a:lnTo>
                <a:lnTo>
                  <a:pt x="574996" y="4317"/>
                </a:lnTo>
                <a:lnTo>
                  <a:pt x="562991" y="0"/>
                </a:lnTo>
                <a:close/>
              </a:path>
              <a:path extrusionOk="0" h="165734" w="615950">
                <a:moveTo>
                  <a:pt x="52705" y="0"/>
                </a:moveTo>
                <a:lnTo>
                  <a:pt x="13589" y="28943"/>
                </a:lnTo>
                <a:lnTo>
                  <a:pt x="855" y="67478"/>
                </a:lnTo>
                <a:lnTo>
                  <a:pt x="0" y="82613"/>
                </a:lnTo>
                <a:lnTo>
                  <a:pt x="855" y="97791"/>
                </a:lnTo>
                <a:lnTo>
                  <a:pt x="13589" y="136296"/>
                </a:lnTo>
                <a:lnTo>
                  <a:pt x="52705" y="165150"/>
                </a:lnTo>
                <a:lnTo>
                  <a:pt x="54737" y="158457"/>
                </a:lnTo>
                <a:lnTo>
                  <a:pt x="45358" y="154288"/>
                </a:lnTo>
                <a:lnTo>
                  <a:pt x="37242" y="148485"/>
                </a:lnTo>
                <a:lnTo>
                  <a:pt x="17525" y="109540"/>
                </a:lnTo>
                <a:lnTo>
                  <a:pt x="15113" y="81749"/>
                </a:lnTo>
                <a:lnTo>
                  <a:pt x="15712" y="67657"/>
                </a:lnTo>
                <a:lnTo>
                  <a:pt x="30416" y="23925"/>
                </a:lnTo>
                <a:lnTo>
                  <a:pt x="54991" y="6692"/>
                </a:lnTo>
                <a:lnTo>
                  <a:pt x="52705"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3" name="Google Shape;223;p16"/>
          <p:cNvSpPr txBox="1"/>
          <p:nvPr/>
        </p:nvSpPr>
        <p:spPr>
          <a:xfrm>
            <a:off x="6575806" y="6508191"/>
            <a:ext cx="1461135"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latin typeface="Cambria Math"/>
                <a:ea typeface="Cambria Math"/>
                <a:cs typeface="Cambria Math"/>
                <a:sym typeface="Cambria Math"/>
              </a:rPr>
              <a:t>17𝑚𝑚 = 2.55𝑚𝑚</a:t>
            </a:r>
            <a:endParaRPr sz="1400">
              <a:latin typeface="Cambria Math"/>
              <a:ea typeface="Cambria Math"/>
              <a:cs typeface="Cambria Math"/>
              <a:sym typeface="Cambria Math"/>
            </a:endParaRPr>
          </a:p>
        </p:txBody>
      </p:sp>
      <p:sp>
        <p:nvSpPr>
          <p:cNvPr id="224" name="Google Shape;224;p16"/>
          <p:cNvSpPr txBox="1"/>
          <p:nvPr/>
        </p:nvSpPr>
        <p:spPr>
          <a:xfrm>
            <a:off x="10529696" y="4986654"/>
            <a:ext cx="13208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latin typeface="Calibri"/>
                <a:ea typeface="Calibri"/>
                <a:cs typeface="Calibri"/>
                <a:sym typeface="Calibri"/>
              </a:rPr>
              <a:t>h</a:t>
            </a:r>
            <a:endParaRPr sz="1600">
              <a:latin typeface="Calibri"/>
              <a:ea typeface="Calibri"/>
              <a:cs typeface="Calibri"/>
              <a:sym typeface="Calibri"/>
            </a:endParaRPr>
          </a:p>
        </p:txBody>
      </p:sp>
      <p:sp>
        <p:nvSpPr>
          <p:cNvPr id="225" name="Google Shape;225;p16"/>
          <p:cNvSpPr/>
          <p:nvPr/>
        </p:nvSpPr>
        <p:spPr>
          <a:xfrm>
            <a:off x="10081259" y="4972811"/>
            <a:ext cx="576580" cy="0"/>
          </a:xfrm>
          <a:custGeom>
            <a:rect b="b" l="l" r="r" t="t"/>
            <a:pathLst>
              <a:path extrusionOk="0" h="120000" w="576579">
                <a:moveTo>
                  <a:pt x="0" y="0"/>
                </a:moveTo>
                <a:lnTo>
                  <a:pt x="57607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6" name="Google Shape;226;p16"/>
          <p:cNvSpPr txBox="1"/>
          <p:nvPr/>
        </p:nvSpPr>
        <p:spPr>
          <a:xfrm>
            <a:off x="5167629" y="1091946"/>
            <a:ext cx="5106035" cy="51308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sz="1600">
                <a:latin typeface="Calibri"/>
                <a:ea typeface="Calibri"/>
                <a:cs typeface="Calibri"/>
                <a:sym typeface="Calibri"/>
              </a:rPr>
              <a:t>Los bastoncillos (rods) presentan una elevada sensibilidad a la  luz, pero cuando se saturan no pueden detectar los colores.</a:t>
            </a:r>
            <a:endParaRPr sz="1600">
              <a:latin typeface="Calibri"/>
              <a:ea typeface="Calibri"/>
              <a:cs typeface="Calibri"/>
              <a:sym typeface="Calibri"/>
            </a:endParaRPr>
          </a:p>
        </p:txBody>
      </p:sp>
      <p:sp>
        <p:nvSpPr>
          <p:cNvPr id="227" name="Google Shape;227;p16"/>
          <p:cNvSpPr txBox="1"/>
          <p:nvPr/>
        </p:nvSpPr>
        <p:spPr>
          <a:xfrm>
            <a:off x="536854" y="1078737"/>
            <a:ext cx="4521835" cy="756920"/>
          </a:xfrm>
          <a:prstGeom prst="rect">
            <a:avLst/>
          </a:prstGeom>
          <a:noFill/>
          <a:ln>
            <a:noFill/>
          </a:ln>
        </p:spPr>
        <p:txBody>
          <a:bodyPr anchorCtr="0" anchor="t" bIns="0" lIns="0" spcFirstLastPara="1" rIns="0" wrap="square" tIns="12050">
            <a:spAutoFit/>
          </a:bodyPr>
          <a:lstStyle/>
          <a:p>
            <a:pPr indent="0" lvl="0" marL="12700" marR="386080" rtl="0" algn="l">
              <a:lnSpc>
                <a:spcPct val="100000"/>
              </a:lnSpc>
              <a:spcBef>
                <a:spcPts val="0"/>
              </a:spcBef>
              <a:spcAft>
                <a:spcPts val="0"/>
              </a:spcAft>
              <a:buNone/>
            </a:pPr>
            <a:r>
              <a:rPr lang="en-US" sz="1600">
                <a:latin typeface="Calibri"/>
                <a:ea typeface="Calibri"/>
                <a:cs typeface="Calibri"/>
                <a:sym typeface="Calibri"/>
              </a:rPr>
              <a:t>Los conos (cones) son similares a los bastoncitos y  son los responsables en detectar el color de los</a:t>
            </a:r>
            <a:endParaRPr sz="1600">
              <a:latin typeface="Calibri"/>
              <a:ea typeface="Calibri"/>
              <a:cs typeface="Calibri"/>
              <a:sym typeface="Calibri"/>
            </a:endParaRPr>
          </a:p>
          <a:p>
            <a:pPr indent="0" lvl="0" marL="12700" marR="0" rtl="0" algn="l">
              <a:lnSpc>
                <a:spcPct val="100000"/>
              </a:lnSpc>
              <a:spcBef>
                <a:spcPts val="0"/>
              </a:spcBef>
              <a:spcAft>
                <a:spcPts val="0"/>
              </a:spcAft>
              <a:buNone/>
            </a:pPr>
            <a:r>
              <a:rPr lang="en-US" sz="1600">
                <a:latin typeface="Calibri"/>
                <a:ea typeface="Calibri"/>
                <a:cs typeface="Calibri"/>
                <a:sym typeface="Calibri"/>
              </a:rPr>
              <a:t>objetos. Existen tres tipos, una para cada color (R,G,B).</a:t>
            </a:r>
            <a:endParaRPr sz="16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17"/>
          <p:cNvSpPr txBox="1"/>
          <p:nvPr>
            <p:ph type="title"/>
          </p:nvPr>
        </p:nvSpPr>
        <p:spPr>
          <a:xfrm>
            <a:off x="2497073" y="364693"/>
            <a:ext cx="5996940" cy="53784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lang="en-US"/>
              <a:t>Elementos de la percepción visual</a:t>
            </a:r>
            <a:endParaRPr/>
          </a:p>
        </p:txBody>
      </p:sp>
      <p:sp>
        <p:nvSpPr>
          <p:cNvPr id="233" name="Google Shape;233;p17"/>
          <p:cNvSpPr/>
          <p:nvPr/>
        </p:nvSpPr>
        <p:spPr>
          <a:xfrm>
            <a:off x="0" y="1336548"/>
            <a:ext cx="10799064" cy="312724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4" name="Google Shape;234;p17"/>
          <p:cNvSpPr txBox="1"/>
          <p:nvPr/>
        </p:nvSpPr>
        <p:spPr>
          <a:xfrm>
            <a:off x="8335518" y="1727454"/>
            <a:ext cx="170815" cy="33464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b="1" lang="en-US" sz="2000">
                <a:latin typeface="Calibri"/>
                <a:ea typeface="Calibri"/>
                <a:cs typeface="Calibri"/>
                <a:sym typeface="Calibri"/>
              </a:rPr>
              <a:t>R</a:t>
            </a:r>
            <a:endParaRPr sz="2000">
              <a:latin typeface="Calibri"/>
              <a:ea typeface="Calibri"/>
              <a:cs typeface="Calibri"/>
              <a:sym typeface="Calibri"/>
            </a:endParaRPr>
          </a:p>
        </p:txBody>
      </p:sp>
      <p:sp>
        <p:nvSpPr>
          <p:cNvPr id="235" name="Google Shape;235;p17"/>
          <p:cNvSpPr txBox="1"/>
          <p:nvPr/>
        </p:nvSpPr>
        <p:spPr>
          <a:xfrm>
            <a:off x="4534027" y="1744217"/>
            <a:ext cx="189865" cy="33464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b="1" lang="en-US" sz="2000">
                <a:latin typeface="Calibri"/>
                <a:ea typeface="Calibri"/>
                <a:cs typeface="Calibri"/>
                <a:sym typeface="Calibri"/>
              </a:rPr>
              <a:t>G</a:t>
            </a:r>
            <a:endParaRPr sz="2000">
              <a:latin typeface="Calibri"/>
              <a:ea typeface="Calibri"/>
              <a:cs typeface="Calibri"/>
              <a:sym typeface="Calibri"/>
            </a:endParaRPr>
          </a:p>
        </p:txBody>
      </p:sp>
      <p:sp>
        <p:nvSpPr>
          <p:cNvPr id="236" name="Google Shape;236;p17"/>
          <p:cNvSpPr txBox="1"/>
          <p:nvPr/>
        </p:nvSpPr>
        <p:spPr>
          <a:xfrm>
            <a:off x="2454655" y="1744217"/>
            <a:ext cx="170180" cy="33464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b="1" lang="en-US" sz="2000">
                <a:solidFill>
                  <a:srgbClr val="FFFFFF"/>
                </a:solidFill>
                <a:latin typeface="Calibri"/>
                <a:ea typeface="Calibri"/>
                <a:cs typeface="Calibri"/>
                <a:sym typeface="Calibri"/>
              </a:rPr>
              <a:t>B</a:t>
            </a:r>
            <a:endParaRPr sz="2000">
              <a:latin typeface="Calibri"/>
              <a:ea typeface="Calibri"/>
              <a:cs typeface="Calibri"/>
              <a:sym typeface="Calibri"/>
            </a:endParaRPr>
          </a:p>
        </p:txBody>
      </p:sp>
      <p:sp>
        <p:nvSpPr>
          <p:cNvPr id="237" name="Google Shape;237;p17"/>
          <p:cNvSpPr txBox="1"/>
          <p:nvPr/>
        </p:nvSpPr>
        <p:spPr>
          <a:xfrm>
            <a:off x="8079740" y="2351278"/>
            <a:ext cx="843280" cy="33464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b="1" lang="en-US" sz="2000">
                <a:latin typeface="Calibri"/>
                <a:ea typeface="Calibri"/>
                <a:cs typeface="Calibri"/>
                <a:sym typeface="Calibri"/>
              </a:rPr>
              <a:t>0.79</a:t>
            </a:r>
            <a:r>
              <a:rPr b="1" lang="en-US" sz="2000">
                <a:latin typeface="Noto Sans Symbols"/>
                <a:ea typeface="Noto Sans Symbols"/>
                <a:cs typeface="Noto Sans Symbols"/>
                <a:sym typeface="Noto Sans Symbols"/>
              </a:rPr>
              <a:t>μ</a:t>
            </a:r>
            <a:r>
              <a:rPr b="1" lang="en-US" sz="2000">
                <a:latin typeface="Calibri"/>
                <a:ea typeface="Calibri"/>
                <a:cs typeface="Calibri"/>
                <a:sym typeface="Calibri"/>
              </a:rPr>
              <a:t>m</a:t>
            </a:r>
            <a:endParaRPr sz="2000">
              <a:latin typeface="Calibri"/>
              <a:ea typeface="Calibri"/>
              <a:cs typeface="Calibri"/>
              <a:sym typeface="Calibri"/>
            </a:endParaRPr>
          </a:p>
        </p:txBody>
      </p:sp>
      <p:sp>
        <p:nvSpPr>
          <p:cNvPr id="238" name="Google Shape;238;p17"/>
          <p:cNvSpPr txBox="1"/>
          <p:nvPr/>
        </p:nvSpPr>
        <p:spPr>
          <a:xfrm>
            <a:off x="4048505" y="2351278"/>
            <a:ext cx="1546225" cy="33464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b="1" lang="en-US" sz="2000">
                <a:latin typeface="Calibri"/>
                <a:ea typeface="Calibri"/>
                <a:cs typeface="Calibri"/>
                <a:sym typeface="Calibri"/>
              </a:rPr>
              <a:t>0.50 a 0.57</a:t>
            </a:r>
            <a:r>
              <a:rPr b="1" lang="en-US" sz="2000">
                <a:latin typeface="Noto Sans Symbols"/>
                <a:ea typeface="Noto Sans Symbols"/>
                <a:cs typeface="Noto Sans Symbols"/>
                <a:sym typeface="Noto Sans Symbols"/>
              </a:rPr>
              <a:t>μ</a:t>
            </a:r>
            <a:r>
              <a:rPr b="1" lang="en-US" sz="2000">
                <a:latin typeface="Calibri"/>
                <a:ea typeface="Calibri"/>
                <a:cs typeface="Calibri"/>
                <a:sym typeface="Calibri"/>
              </a:rPr>
              <a:t>m</a:t>
            </a:r>
            <a:endParaRPr sz="2000">
              <a:latin typeface="Calibri"/>
              <a:ea typeface="Calibri"/>
              <a:cs typeface="Calibri"/>
              <a:sym typeface="Calibri"/>
            </a:endParaRPr>
          </a:p>
        </p:txBody>
      </p:sp>
      <p:sp>
        <p:nvSpPr>
          <p:cNvPr id="239" name="Google Shape;239;p17"/>
          <p:cNvSpPr txBox="1"/>
          <p:nvPr/>
        </p:nvSpPr>
        <p:spPr>
          <a:xfrm>
            <a:off x="2166620" y="2351278"/>
            <a:ext cx="843280" cy="33464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b="1" lang="en-US" sz="2000">
                <a:latin typeface="Calibri"/>
                <a:ea typeface="Calibri"/>
                <a:cs typeface="Calibri"/>
                <a:sym typeface="Calibri"/>
              </a:rPr>
              <a:t>0.43</a:t>
            </a:r>
            <a:r>
              <a:rPr b="1" lang="en-US" sz="2000">
                <a:latin typeface="Noto Sans Symbols"/>
                <a:ea typeface="Noto Sans Symbols"/>
                <a:cs typeface="Noto Sans Symbols"/>
                <a:sym typeface="Noto Sans Symbols"/>
              </a:rPr>
              <a:t>μ</a:t>
            </a:r>
            <a:r>
              <a:rPr b="1" lang="en-US" sz="2000">
                <a:latin typeface="Calibri"/>
                <a:ea typeface="Calibri"/>
                <a:cs typeface="Calibri"/>
                <a:sym typeface="Calibri"/>
              </a:rPr>
              <a:t>m</a:t>
            </a:r>
            <a:endParaRPr sz="2000">
              <a:latin typeface="Calibri"/>
              <a:ea typeface="Calibri"/>
              <a:cs typeface="Calibri"/>
              <a:sym typeface="Calibri"/>
            </a:endParaRPr>
          </a:p>
        </p:txBody>
      </p:sp>
      <p:sp>
        <p:nvSpPr>
          <p:cNvPr id="240" name="Google Shape;240;p17"/>
          <p:cNvSpPr txBox="1"/>
          <p:nvPr/>
        </p:nvSpPr>
        <p:spPr>
          <a:xfrm>
            <a:off x="1230274" y="4918405"/>
            <a:ext cx="8455660" cy="1569720"/>
          </a:xfrm>
          <a:prstGeom prst="rect">
            <a:avLst/>
          </a:prstGeom>
          <a:noFill/>
          <a:ln>
            <a:noFill/>
          </a:ln>
        </p:spPr>
        <p:txBody>
          <a:bodyPr anchorCtr="0" anchor="t" bIns="0" lIns="0" spcFirstLastPara="1" rIns="0" wrap="square" tIns="16500">
            <a:spAutoFit/>
          </a:bodyPr>
          <a:lstStyle/>
          <a:p>
            <a:pPr indent="0" lvl="0" marL="12700" marR="0" rtl="0" algn="l">
              <a:lnSpc>
                <a:spcPct val="100000"/>
              </a:lnSpc>
              <a:spcBef>
                <a:spcPts val="0"/>
              </a:spcBef>
              <a:spcAft>
                <a:spcPts val="0"/>
              </a:spcAft>
              <a:buNone/>
            </a:pPr>
            <a:r>
              <a:rPr lang="en-US" sz="2000">
                <a:latin typeface="Calibri"/>
                <a:ea typeface="Calibri"/>
                <a:cs typeface="Calibri"/>
                <a:sym typeface="Calibri"/>
              </a:rPr>
              <a:t>El </a:t>
            </a:r>
            <a:r>
              <a:rPr lang="en-US" sz="2000">
                <a:solidFill>
                  <a:srgbClr val="00AF50"/>
                </a:solidFill>
                <a:latin typeface="Calibri"/>
                <a:ea typeface="Calibri"/>
                <a:cs typeface="Calibri"/>
                <a:sym typeface="Calibri"/>
              </a:rPr>
              <a:t>color </a:t>
            </a:r>
            <a:r>
              <a:rPr lang="en-US" sz="2000">
                <a:latin typeface="Calibri"/>
                <a:ea typeface="Calibri"/>
                <a:cs typeface="Calibri"/>
                <a:sym typeface="Calibri"/>
              </a:rPr>
              <a:t>de los objetos es consecuencia de la energía de la luz reflejada.</a:t>
            </a:r>
            <a:endParaRPr sz="2000">
              <a:latin typeface="Calibri"/>
              <a:ea typeface="Calibri"/>
              <a:cs typeface="Calibri"/>
              <a:sym typeface="Calibri"/>
            </a:endParaRPr>
          </a:p>
          <a:p>
            <a:pPr indent="0" lvl="0" marL="12700" marR="0" rtl="0" algn="l">
              <a:lnSpc>
                <a:spcPct val="100000"/>
              </a:lnSpc>
              <a:spcBef>
                <a:spcPts val="50"/>
              </a:spcBef>
              <a:spcAft>
                <a:spcPts val="0"/>
              </a:spcAft>
              <a:buNone/>
            </a:pPr>
            <a:r>
              <a:rPr lang="en-US" sz="2000">
                <a:latin typeface="Calibri"/>
                <a:ea typeface="Calibri"/>
                <a:cs typeface="Calibri"/>
                <a:sym typeface="Calibri"/>
              </a:rPr>
              <a:t>La luz cromática aparece en el rango de longitud de onda entre 0.43 a 0.89</a:t>
            </a:r>
            <a:r>
              <a:rPr lang="en-US" sz="2000">
                <a:latin typeface="Noto Sans Symbols"/>
                <a:ea typeface="Noto Sans Symbols"/>
                <a:cs typeface="Noto Sans Symbols"/>
                <a:sym typeface="Noto Sans Symbols"/>
              </a:rPr>
              <a:t>μ</a:t>
            </a:r>
            <a:r>
              <a:rPr lang="en-US" sz="2000">
                <a:latin typeface="Calibri"/>
                <a:ea typeface="Calibri"/>
                <a:cs typeface="Calibri"/>
                <a:sym typeface="Calibri"/>
              </a:rPr>
              <a:t>m.</a:t>
            </a:r>
            <a:endParaRPr sz="2000">
              <a:latin typeface="Calibri"/>
              <a:ea typeface="Calibri"/>
              <a:cs typeface="Calibri"/>
              <a:sym typeface="Calibri"/>
            </a:endParaRPr>
          </a:p>
          <a:p>
            <a:pPr indent="0" lvl="0" marL="0" marR="0" rtl="0" algn="l">
              <a:lnSpc>
                <a:spcPct val="100000"/>
              </a:lnSpc>
              <a:spcBef>
                <a:spcPts val="20"/>
              </a:spcBef>
              <a:spcAft>
                <a:spcPts val="0"/>
              </a:spcAft>
              <a:buNone/>
            </a:pPr>
            <a:r>
              <a:t/>
            </a:r>
            <a:endParaRPr sz="1950">
              <a:latin typeface="Calibri"/>
              <a:ea typeface="Calibri"/>
              <a:cs typeface="Calibri"/>
              <a:sym typeface="Calibri"/>
            </a:endParaRPr>
          </a:p>
          <a:p>
            <a:pPr indent="0" lvl="0" marL="12700" marR="5080" rtl="0" algn="l">
              <a:lnSpc>
                <a:spcPct val="101499"/>
              </a:lnSpc>
              <a:spcBef>
                <a:spcPts val="0"/>
              </a:spcBef>
              <a:spcAft>
                <a:spcPts val="0"/>
              </a:spcAft>
              <a:buNone/>
            </a:pPr>
            <a:r>
              <a:rPr lang="en-US" sz="2000">
                <a:latin typeface="Calibri"/>
                <a:ea typeface="Calibri"/>
                <a:cs typeface="Calibri"/>
                <a:sym typeface="Calibri"/>
              </a:rPr>
              <a:t>La luz desprovista de color se le denomina </a:t>
            </a:r>
            <a:r>
              <a:rPr b="1" lang="en-US" sz="2000">
                <a:solidFill>
                  <a:srgbClr val="C00000"/>
                </a:solidFill>
                <a:latin typeface="Calibri"/>
                <a:ea typeface="Calibri"/>
                <a:cs typeface="Calibri"/>
                <a:sym typeface="Calibri"/>
              </a:rPr>
              <a:t>luz monocromática </a:t>
            </a:r>
            <a:r>
              <a:rPr lang="en-US" sz="2000">
                <a:latin typeface="Calibri"/>
                <a:ea typeface="Calibri"/>
                <a:cs typeface="Calibri"/>
                <a:sym typeface="Calibri"/>
              </a:rPr>
              <a:t>y se vincula con la  intensidad de la misma. Los colores de gris van del negro (0) al blanco (255).</a:t>
            </a:r>
            <a:endParaRPr sz="20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18"/>
          <p:cNvSpPr txBox="1"/>
          <p:nvPr>
            <p:ph type="title"/>
          </p:nvPr>
        </p:nvSpPr>
        <p:spPr>
          <a:xfrm>
            <a:off x="2497073" y="364693"/>
            <a:ext cx="5996940" cy="53784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lang="en-US"/>
              <a:t>Elementos de la percepción visual</a:t>
            </a:r>
            <a:endParaRPr/>
          </a:p>
        </p:txBody>
      </p:sp>
      <p:sp>
        <p:nvSpPr>
          <p:cNvPr id="246" name="Google Shape;246;p18"/>
          <p:cNvSpPr txBox="1"/>
          <p:nvPr/>
        </p:nvSpPr>
        <p:spPr>
          <a:xfrm>
            <a:off x="886764" y="1383919"/>
            <a:ext cx="9163685" cy="2186940"/>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2000">
                <a:latin typeface="Calibri"/>
                <a:ea typeface="Calibri"/>
                <a:cs typeface="Calibri"/>
                <a:sym typeface="Calibri"/>
              </a:rPr>
              <a:t>Tres cantidades básicas se usan para describir la calidad de una fuente de luz cromática:</a:t>
            </a:r>
            <a:endParaRPr sz="2000">
              <a:latin typeface="Calibri"/>
              <a:ea typeface="Calibri"/>
              <a:cs typeface="Calibri"/>
              <a:sym typeface="Calibri"/>
            </a:endParaRPr>
          </a:p>
          <a:p>
            <a:pPr indent="0" lvl="0" marL="0" marR="0" rtl="0" algn="l">
              <a:lnSpc>
                <a:spcPct val="100000"/>
              </a:lnSpc>
              <a:spcBef>
                <a:spcPts val="20"/>
              </a:spcBef>
              <a:spcAft>
                <a:spcPts val="0"/>
              </a:spcAft>
              <a:buNone/>
            </a:pPr>
            <a:r>
              <a:t/>
            </a:r>
            <a:endParaRPr sz="2000">
              <a:latin typeface="Calibri"/>
              <a:ea typeface="Calibri"/>
              <a:cs typeface="Calibri"/>
              <a:sym typeface="Calibri"/>
            </a:endParaRPr>
          </a:p>
          <a:p>
            <a:pPr indent="-342900" lvl="0" marL="355600" marR="0" rtl="0" algn="l">
              <a:lnSpc>
                <a:spcPct val="100000"/>
              </a:lnSpc>
              <a:spcBef>
                <a:spcPts val="0"/>
              </a:spcBef>
              <a:spcAft>
                <a:spcPts val="0"/>
              </a:spcAft>
              <a:buClr>
                <a:srgbClr val="FF0000"/>
              </a:buClr>
              <a:buSzPts val="2000"/>
              <a:buFont typeface="Noto Sans Symbols"/>
              <a:buChar char="✔"/>
            </a:pPr>
            <a:r>
              <a:rPr b="1" lang="en-US" sz="2000">
                <a:solidFill>
                  <a:srgbClr val="FF0000"/>
                </a:solidFill>
                <a:latin typeface="Calibri"/>
                <a:ea typeface="Calibri"/>
                <a:cs typeface="Calibri"/>
                <a:sym typeface="Calibri"/>
              </a:rPr>
              <a:t>Radiancia</a:t>
            </a:r>
            <a:r>
              <a:rPr lang="en-US" sz="2000">
                <a:latin typeface="Calibri"/>
                <a:ea typeface="Calibri"/>
                <a:cs typeface="Calibri"/>
                <a:sym typeface="Calibri"/>
              </a:rPr>
              <a:t>: es la magnitud o cantidad de energía que fluye de la fuente de luz (W).</a:t>
            </a:r>
            <a:endParaRPr sz="2000">
              <a:latin typeface="Calibri"/>
              <a:ea typeface="Calibri"/>
              <a:cs typeface="Calibri"/>
              <a:sym typeface="Calibri"/>
            </a:endParaRPr>
          </a:p>
          <a:p>
            <a:pPr indent="-342900" lvl="0" marL="355600" marR="0" rtl="0" algn="l">
              <a:lnSpc>
                <a:spcPct val="100000"/>
              </a:lnSpc>
              <a:spcBef>
                <a:spcPts val="25"/>
              </a:spcBef>
              <a:spcAft>
                <a:spcPts val="0"/>
              </a:spcAft>
              <a:buClr>
                <a:srgbClr val="00AF50"/>
              </a:buClr>
              <a:buSzPts val="2000"/>
              <a:buFont typeface="Noto Sans Symbols"/>
              <a:buChar char="✔"/>
            </a:pPr>
            <a:r>
              <a:rPr b="1" lang="en-US" sz="2000">
                <a:solidFill>
                  <a:srgbClr val="00AF50"/>
                </a:solidFill>
                <a:latin typeface="Calibri"/>
                <a:ea typeface="Calibri"/>
                <a:cs typeface="Calibri"/>
                <a:sym typeface="Calibri"/>
              </a:rPr>
              <a:t>Luminancia</a:t>
            </a:r>
            <a:r>
              <a:rPr lang="en-US" sz="2000">
                <a:latin typeface="Calibri"/>
                <a:ea typeface="Calibri"/>
                <a:cs typeface="Calibri"/>
                <a:sym typeface="Calibri"/>
              </a:rPr>
              <a:t>: es magnitud que un observador percibe de la fuente de luz (lumen).</a:t>
            </a:r>
            <a:endParaRPr sz="2000">
              <a:latin typeface="Calibri"/>
              <a:ea typeface="Calibri"/>
              <a:cs typeface="Calibri"/>
              <a:sym typeface="Calibri"/>
            </a:endParaRPr>
          </a:p>
          <a:p>
            <a:pPr indent="-342900" lvl="0" marL="355600" marR="52069" rtl="0" algn="l">
              <a:lnSpc>
                <a:spcPct val="101299"/>
              </a:lnSpc>
              <a:spcBef>
                <a:spcPts val="5"/>
              </a:spcBef>
              <a:spcAft>
                <a:spcPts val="0"/>
              </a:spcAft>
              <a:buClr>
                <a:srgbClr val="001F5F"/>
              </a:buClr>
              <a:buSzPts val="2000"/>
              <a:buFont typeface="Noto Sans Symbols"/>
              <a:buChar char="✔"/>
            </a:pPr>
            <a:r>
              <a:rPr b="1" lang="en-US" sz="2000">
                <a:solidFill>
                  <a:srgbClr val="001F5F"/>
                </a:solidFill>
                <a:latin typeface="Calibri"/>
                <a:ea typeface="Calibri"/>
                <a:cs typeface="Calibri"/>
                <a:sym typeface="Calibri"/>
              </a:rPr>
              <a:t>Brillo</a:t>
            </a:r>
            <a:r>
              <a:rPr lang="en-US" sz="2000">
                <a:latin typeface="Calibri"/>
                <a:ea typeface="Calibri"/>
                <a:cs typeface="Calibri"/>
                <a:sym typeface="Calibri"/>
              </a:rPr>
              <a:t>: es un descriptor subjetivo de la percepción de luz que es muy difícil de medir.  Expresa una noción acromática de intensidad y es uno de los factores clave en la  descripción de la sensación de color.</a:t>
            </a:r>
            <a:endParaRPr sz="2000">
              <a:latin typeface="Calibri"/>
              <a:ea typeface="Calibri"/>
              <a:cs typeface="Calibri"/>
              <a:sym typeface="Calibri"/>
            </a:endParaRPr>
          </a:p>
        </p:txBody>
      </p:sp>
      <p:sp>
        <p:nvSpPr>
          <p:cNvPr id="247" name="Google Shape;247;p18"/>
          <p:cNvSpPr/>
          <p:nvPr/>
        </p:nvSpPr>
        <p:spPr>
          <a:xfrm>
            <a:off x="935736" y="4185016"/>
            <a:ext cx="4123563" cy="176190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8" name="Google Shape;248;p18"/>
          <p:cNvSpPr/>
          <p:nvPr/>
        </p:nvSpPr>
        <p:spPr>
          <a:xfrm>
            <a:off x="3887723" y="3895344"/>
            <a:ext cx="6582156" cy="553211"/>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9" name="Google Shape;249;p18"/>
          <p:cNvSpPr/>
          <p:nvPr/>
        </p:nvSpPr>
        <p:spPr>
          <a:xfrm>
            <a:off x="5369705" y="4551531"/>
            <a:ext cx="2084831" cy="208984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0" name="Google Shape;250;p18"/>
          <p:cNvSpPr/>
          <p:nvPr/>
        </p:nvSpPr>
        <p:spPr>
          <a:xfrm>
            <a:off x="7676388" y="4492752"/>
            <a:ext cx="2676144" cy="210594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19"/>
          <p:cNvSpPr txBox="1"/>
          <p:nvPr>
            <p:ph type="title"/>
          </p:nvPr>
        </p:nvSpPr>
        <p:spPr>
          <a:xfrm>
            <a:off x="2497073" y="364693"/>
            <a:ext cx="5996940" cy="53784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lang="en-US"/>
              <a:t>Elementos de la percepción visual</a:t>
            </a:r>
            <a:endParaRPr/>
          </a:p>
        </p:txBody>
      </p:sp>
      <p:sp>
        <p:nvSpPr>
          <p:cNvPr id="256" name="Google Shape;256;p19"/>
          <p:cNvSpPr/>
          <p:nvPr/>
        </p:nvSpPr>
        <p:spPr>
          <a:xfrm>
            <a:off x="1247374" y="1362084"/>
            <a:ext cx="3542557" cy="238160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7" name="Google Shape;257;p19"/>
          <p:cNvSpPr txBox="1"/>
          <p:nvPr/>
        </p:nvSpPr>
        <p:spPr>
          <a:xfrm>
            <a:off x="5119242" y="1960245"/>
            <a:ext cx="4508500" cy="33464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2000">
                <a:latin typeface="Calibri"/>
                <a:ea typeface="Calibri"/>
                <a:cs typeface="Calibri"/>
                <a:sym typeface="Calibri"/>
              </a:rPr>
              <a:t>Forma básica de almacenar una imagen 2D</a:t>
            </a:r>
            <a:endParaRPr sz="2000">
              <a:latin typeface="Calibri"/>
              <a:ea typeface="Calibri"/>
              <a:cs typeface="Calibri"/>
              <a:sym typeface="Calibri"/>
            </a:endParaRPr>
          </a:p>
        </p:txBody>
      </p:sp>
      <p:sp>
        <p:nvSpPr>
          <p:cNvPr id="258" name="Google Shape;258;p19"/>
          <p:cNvSpPr/>
          <p:nvPr/>
        </p:nvSpPr>
        <p:spPr>
          <a:xfrm>
            <a:off x="4172711" y="2878836"/>
            <a:ext cx="6284976" cy="395173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9" name="Google Shape;259;p19"/>
          <p:cNvSpPr txBox="1"/>
          <p:nvPr/>
        </p:nvSpPr>
        <p:spPr>
          <a:xfrm>
            <a:off x="1374394" y="5777280"/>
            <a:ext cx="4824730" cy="642620"/>
          </a:xfrm>
          <a:prstGeom prst="rect">
            <a:avLst/>
          </a:prstGeom>
          <a:noFill/>
          <a:ln>
            <a:noFill/>
          </a:ln>
        </p:spPr>
        <p:txBody>
          <a:bodyPr anchorCtr="0" anchor="t" bIns="0" lIns="0" spcFirstLastPara="1" rIns="0" wrap="square" tIns="12700">
            <a:spAutoFit/>
          </a:bodyPr>
          <a:lstStyle/>
          <a:p>
            <a:pPr indent="0" lvl="0" marL="12700" marR="5080" rtl="0" algn="l">
              <a:lnSpc>
                <a:spcPct val="101000"/>
              </a:lnSpc>
              <a:spcBef>
                <a:spcPts val="0"/>
              </a:spcBef>
              <a:spcAft>
                <a:spcPts val="0"/>
              </a:spcAft>
              <a:buNone/>
            </a:pPr>
            <a:r>
              <a:rPr lang="en-US" sz="2000">
                <a:latin typeface="Calibri"/>
                <a:ea typeface="Calibri"/>
                <a:cs typeface="Calibri"/>
                <a:sym typeface="Calibri"/>
              </a:rPr>
              <a:t>Forma básica de almacenar una imagen 3D de  objetos.</a:t>
            </a:r>
            <a:endParaRPr sz="20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20"/>
          <p:cNvSpPr txBox="1"/>
          <p:nvPr>
            <p:ph type="title"/>
          </p:nvPr>
        </p:nvSpPr>
        <p:spPr>
          <a:xfrm>
            <a:off x="2497073" y="364693"/>
            <a:ext cx="5996940" cy="53784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lang="en-US"/>
              <a:t>Elementos de la percepción visual</a:t>
            </a:r>
            <a:endParaRPr/>
          </a:p>
        </p:txBody>
      </p:sp>
      <p:sp>
        <p:nvSpPr>
          <p:cNvPr id="265" name="Google Shape;265;p20"/>
          <p:cNvSpPr/>
          <p:nvPr/>
        </p:nvSpPr>
        <p:spPr>
          <a:xfrm>
            <a:off x="624121" y="2280723"/>
            <a:ext cx="4423860" cy="400012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6" name="Google Shape;266;p20"/>
          <p:cNvSpPr txBox="1"/>
          <p:nvPr/>
        </p:nvSpPr>
        <p:spPr>
          <a:xfrm>
            <a:off x="942238" y="1311910"/>
            <a:ext cx="3528060" cy="33464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2000">
                <a:latin typeface="Calibri"/>
                <a:ea typeface="Calibri"/>
                <a:cs typeface="Calibri"/>
                <a:sym typeface="Calibri"/>
              </a:rPr>
              <a:t>Generación de una imagen digital</a:t>
            </a:r>
            <a:endParaRPr sz="2000">
              <a:latin typeface="Calibri"/>
              <a:ea typeface="Calibri"/>
              <a:cs typeface="Calibri"/>
              <a:sym typeface="Calibri"/>
            </a:endParaRPr>
          </a:p>
        </p:txBody>
      </p:sp>
      <p:sp>
        <p:nvSpPr>
          <p:cNvPr id="267" name="Google Shape;267;p20"/>
          <p:cNvSpPr txBox="1"/>
          <p:nvPr/>
        </p:nvSpPr>
        <p:spPr>
          <a:xfrm>
            <a:off x="870305" y="1992883"/>
            <a:ext cx="1323975" cy="23939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400">
                <a:latin typeface="Calibri"/>
                <a:ea typeface="Calibri"/>
                <a:cs typeface="Calibri"/>
                <a:sym typeface="Calibri"/>
              </a:rPr>
              <a:t>a) Imagen original</a:t>
            </a:r>
            <a:endParaRPr sz="1400">
              <a:latin typeface="Calibri"/>
              <a:ea typeface="Calibri"/>
              <a:cs typeface="Calibri"/>
              <a:sym typeface="Calibri"/>
            </a:endParaRPr>
          </a:p>
        </p:txBody>
      </p:sp>
      <p:sp>
        <p:nvSpPr>
          <p:cNvPr id="268" name="Google Shape;268;p20"/>
          <p:cNvSpPr txBox="1"/>
          <p:nvPr/>
        </p:nvSpPr>
        <p:spPr>
          <a:xfrm>
            <a:off x="3263010" y="1983486"/>
            <a:ext cx="1398905" cy="23939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400">
                <a:latin typeface="Calibri"/>
                <a:ea typeface="Calibri"/>
                <a:cs typeface="Calibri"/>
                <a:sym typeface="Calibri"/>
              </a:rPr>
              <a:t>b) Línea escaneada</a:t>
            </a:r>
            <a:endParaRPr sz="1400">
              <a:latin typeface="Calibri"/>
              <a:ea typeface="Calibri"/>
              <a:cs typeface="Calibri"/>
              <a:sym typeface="Calibri"/>
            </a:endParaRPr>
          </a:p>
        </p:txBody>
      </p:sp>
      <p:sp>
        <p:nvSpPr>
          <p:cNvPr id="269" name="Google Shape;269;p20"/>
          <p:cNvSpPr txBox="1"/>
          <p:nvPr/>
        </p:nvSpPr>
        <p:spPr>
          <a:xfrm>
            <a:off x="870305" y="6357620"/>
            <a:ext cx="1960245" cy="240029"/>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400">
                <a:latin typeface="Calibri"/>
                <a:ea typeface="Calibri"/>
                <a:cs typeface="Calibri"/>
                <a:sym typeface="Calibri"/>
              </a:rPr>
              <a:t>c) Muestreo y cuantización</a:t>
            </a:r>
            <a:endParaRPr sz="1400">
              <a:latin typeface="Calibri"/>
              <a:ea typeface="Calibri"/>
              <a:cs typeface="Calibri"/>
              <a:sym typeface="Calibri"/>
            </a:endParaRPr>
          </a:p>
        </p:txBody>
      </p:sp>
      <p:sp>
        <p:nvSpPr>
          <p:cNvPr id="270" name="Google Shape;270;p20"/>
          <p:cNvSpPr txBox="1"/>
          <p:nvPr/>
        </p:nvSpPr>
        <p:spPr>
          <a:xfrm>
            <a:off x="3126485" y="6357620"/>
            <a:ext cx="1884045" cy="240029"/>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400">
                <a:latin typeface="Calibri"/>
                <a:ea typeface="Calibri"/>
                <a:cs typeface="Calibri"/>
                <a:sym typeface="Calibri"/>
              </a:rPr>
              <a:t>d) Línea escaneada digital</a:t>
            </a:r>
            <a:endParaRPr sz="1400">
              <a:latin typeface="Calibri"/>
              <a:ea typeface="Calibri"/>
              <a:cs typeface="Calibri"/>
              <a:sym typeface="Calibri"/>
            </a:endParaRPr>
          </a:p>
        </p:txBody>
      </p:sp>
      <p:sp>
        <p:nvSpPr>
          <p:cNvPr id="271" name="Google Shape;271;p20"/>
          <p:cNvSpPr/>
          <p:nvPr/>
        </p:nvSpPr>
        <p:spPr>
          <a:xfrm>
            <a:off x="6000127" y="2286204"/>
            <a:ext cx="4103832" cy="235569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2" name="Google Shape;272;p20"/>
          <p:cNvSpPr txBox="1"/>
          <p:nvPr/>
        </p:nvSpPr>
        <p:spPr>
          <a:xfrm>
            <a:off x="6107938" y="4773548"/>
            <a:ext cx="1505585"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latin typeface="Calibri"/>
                <a:ea typeface="Calibri"/>
                <a:cs typeface="Calibri"/>
                <a:sym typeface="Calibri"/>
              </a:rPr>
              <a:t>a) Imagen original</a:t>
            </a:r>
            <a:endParaRPr sz="1600">
              <a:latin typeface="Calibri"/>
              <a:ea typeface="Calibri"/>
              <a:cs typeface="Calibri"/>
              <a:sym typeface="Calibri"/>
            </a:endParaRPr>
          </a:p>
        </p:txBody>
      </p:sp>
      <p:sp>
        <p:nvSpPr>
          <p:cNvPr id="273" name="Google Shape;273;p20"/>
          <p:cNvSpPr txBox="1"/>
          <p:nvPr/>
        </p:nvSpPr>
        <p:spPr>
          <a:xfrm>
            <a:off x="8267445" y="4773548"/>
            <a:ext cx="1851025" cy="756920"/>
          </a:xfrm>
          <a:prstGeom prst="rect">
            <a:avLst/>
          </a:prstGeom>
          <a:noFill/>
          <a:ln>
            <a:noFill/>
          </a:ln>
        </p:spPr>
        <p:txBody>
          <a:bodyPr anchorCtr="0" anchor="t" bIns="0" lIns="0" spcFirstLastPara="1" rIns="0" wrap="square" tIns="12050">
            <a:spAutoFit/>
          </a:bodyPr>
          <a:lstStyle/>
          <a:p>
            <a:pPr indent="-184785" lvl="0" marL="196850" marR="5080" rtl="0" algn="l">
              <a:lnSpc>
                <a:spcPct val="100000"/>
              </a:lnSpc>
              <a:spcBef>
                <a:spcPts val="0"/>
              </a:spcBef>
              <a:spcAft>
                <a:spcPts val="0"/>
              </a:spcAft>
              <a:buNone/>
            </a:pPr>
            <a:r>
              <a:rPr lang="en-US" sz="1600">
                <a:latin typeface="Calibri"/>
                <a:ea typeface="Calibri"/>
                <a:cs typeface="Calibri"/>
                <a:sym typeface="Calibri"/>
              </a:rPr>
              <a:t>b) Resultado de una  Imagen muestreada  y cuantizada</a:t>
            </a:r>
            <a:endParaRPr sz="1600">
              <a:latin typeface="Calibri"/>
              <a:ea typeface="Calibri"/>
              <a:cs typeface="Calibri"/>
              <a:sym typeface="Calibri"/>
            </a:endParaRPr>
          </a:p>
        </p:txBody>
      </p:sp>
      <p:sp>
        <p:nvSpPr>
          <p:cNvPr id="274" name="Google Shape;274;p20"/>
          <p:cNvSpPr/>
          <p:nvPr/>
        </p:nvSpPr>
        <p:spPr>
          <a:xfrm>
            <a:off x="5471921" y="1800605"/>
            <a:ext cx="0" cy="4844415"/>
          </a:xfrm>
          <a:custGeom>
            <a:rect b="b" l="l" r="r" t="t"/>
            <a:pathLst>
              <a:path extrusionOk="0" h="4844415" w="120000">
                <a:moveTo>
                  <a:pt x="0" y="0"/>
                </a:moveTo>
                <a:lnTo>
                  <a:pt x="0" y="4844275"/>
                </a:lnTo>
              </a:path>
            </a:pathLst>
          </a:custGeom>
          <a:noFill/>
          <a:ln cap="flat" cmpd="sng" w="289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 name="Shape 51"/>
        <p:cNvGrpSpPr/>
        <p:nvPr/>
      </p:nvGrpSpPr>
      <p:grpSpPr>
        <a:xfrm>
          <a:off x="0" y="0"/>
          <a:ext cx="0" cy="0"/>
          <a:chOff x="0" y="0"/>
          <a:chExt cx="0" cy="0"/>
        </a:xfrm>
      </p:grpSpPr>
      <p:sp>
        <p:nvSpPr>
          <p:cNvPr id="52" name="Google Shape;52;p2"/>
          <p:cNvSpPr/>
          <p:nvPr/>
        </p:nvSpPr>
        <p:spPr>
          <a:xfrm>
            <a:off x="842772" y="272796"/>
            <a:ext cx="777240" cy="77876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3" name="Google Shape;53;p2"/>
          <p:cNvSpPr txBox="1"/>
          <p:nvPr/>
        </p:nvSpPr>
        <p:spPr>
          <a:xfrm>
            <a:off x="886155" y="1037336"/>
            <a:ext cx="9111615" cy="2875915"/>
          </a:xfrm>
          <a:prstGeom prst="rect">
            <a:avLst/>
          </a:prstGeom>
          <a:noFill/>
          <a:ln>
            <a:noFill/>
          </a:ln>
        </p:spPr>
        <p:txBody>
          <a:bodyPr anchorCtr="0" anchor="t" bIns="0" lIns="0" spcFirstLastPara="1" rIns="0" wrap="square" tIns="163825">
            <a:spAutoFit/>
          </a:bodyPr>
          <a:lstStyle/>
          <a:p>
            <a:pPr indent="-360044" lvl="0" marL="372110" marR="0" rtl="0" algn="l">
              <a:lnSpc>
                <a:spcPct val="100000"/>
              </a:lnSpc>
              <a:spcBef>
                <a:spcPts val="0"/>
              </a:spcBef>
              <a:spcAft>
                <a:spcPts val="0"/>
              </a:spcAft>
              <a:buClr>
                <a:srgbClr val="FF0000"/>
              </a:buClr>
              <a:buSzPts val="2950"/>
              <a:buFont typeface="Arial"/>
              <a:buChar char="•"/>
            </a:pPr>
            <a:r>
              <a:rPr lang="en-US" sz="2950">
                <a:latin typeface="Calibri"/>
                <a:ea typeface="Calibri"/>
                <a:cs typeface="Calibri"/>
                <a:sym typeface="Calibri"/>
              </a:rPr>
              <a:t>Aspectos introductorios.</a:t>
            </a:r>
            <a:endParaRPr sz="2950">
              <a:latin typeface="Calibri"/>
              <a:ea typeface="Calibri"/>
              <a:cs typeface="Calibri"/>
              <a:sym typeface="Calibri"/>
            </a:endParaRPr>
          </a:p>
          <a:p>
            <a:pPr indent="-360044" lvl="0" marL="372110" marR="0" rtl="0" algn="l">
              <a:lnSpc>
                <a:spcPct val="100000"/>
              </a:lnSpc>
              <a:spcBef>
                <a:spcPts val="1185"/>
              </a:spcBef>
              <a:spcAft>
                <a:spcPts val="0"/>
              </a:spcAft>
              <a:buClr>
                <a:srgbClr val="FF0000"/>
              </a:buClr>
              <a:buSzPts val="2950"/>
              <a:buFont typeface="Arial"/>
              <a:buChar char="•"/>
            </a:pPr>
            <a:r>
              <a:rPr lang="en-US" sz="2950">
                <a:latin typeface="Calibri"/>
                <a:ea typeface="Calibri"/>
                <a:cs typeface="Calibri"/>
                <a:sym typeface="Calibri"/>
              </a:rPr>
              <a:t>Elementos de la percepción visual.</a:t>
            </a:r>
            <a:endParaRPr sz="2950">
              <a:latin typeface="Calibri"/>
              <a:ea typeface="Calibri"/>
              <a:cs typeface="Calibri"/>
              <a:sym typeface="Calibri"/>
            </a:endParaRPr>
          </a:p>
          <a:p>
            <a:pPr indent="-360044" lvl="0" marL="372110" marR="0" rtl="0" algn="l">
              <a:lnSpc>
                <a:spcPct val="100000"/>
              </a:lnSpc>
              <a:spcBef>
                <a:spcPts val="1190"/>
              </a:spcBef>
              <a:spcAft>
                <a:spcPts val="0"/>
              </a:spcAft>
              <a:buClr>
                <a:srgbClr val="FF0000"/>
              </a:buClr>
              <a:buSzPts val="2950"/>
              <a:buFont typeface="Arial"/>
              <a:buChar char="•"/>
            </a:pPr>
            <a:r>
              <a:rPr lang="en-US" sz="2950">
                <a:latin typeface="Calibri"/>
                <a:ea typeface="Calibri"/>
                <a:cs typeface="Calibri"/>
                <a:sym typeface="Calibri"/>
              </a:rPr>
              <a:t>Relaciones básicas y distancia entre píxeles</a:t>
            </a:r>
            <a:endParaRPr sz="2950">
              <a:latin typeface="Calibri"/>
              <a:ea typeface="Calibri"/>
              <a:cs typeface="Calibri"/>
              <a:sym typeface="Calibri"/>
            </a:endParaRPr>
          </a:p>
        </p:txBody>
      </p:sp>
      <p:sp>
        <p:nvSpPr>
          <p:cNvPr id="54" name="Google Shape;54;p2"/>
          <p:cNvSpPr txBox="1"/>
          <p:nvPr>
            <p:ph type="title"/>
          </p:nvPr>
        </p:nvSpPr>
        <p:spPr>
          <a:xfrm>
            <a:off x="1774951" y="354838"/>
            <a:ext cx="1459230" cy="53784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lang="en-US"/>
              <a:t>Temario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21"/>
          <p:cNvSpPr txBox="1"/>
          <p:nvPr/>
        </p:nvSpPr>
        <p:spPr>
          <a:xfrm>
            <a:off x="1858136" y="3603117"/>
            <a:ext cx="7081520" cy="1177925"/>
          </a:xfrm>
          <a:prstGeom prst="rect">
            <a:avLst/>
          </a:prstGeom>
          <a:noFill/>
          <a:ln>
            <a:noFill/>
          </a:ln>
        </p:spPr>
        <p:txBody>
          <a:bodyPr anchorCtr="0" anchor="t" bIns="0" lIns="0" spcFirstLastPara="1" rIns="0" wrap="square" tIns="11425">
            <a:spAutoFit/>
          </a:bodyPr>
          <a:lstStyle/>
          <a:p>
            <a:pPr indent="-2841625" lvl="0" marL="2853690" marR="5080" rtl="0" algn="l">
              <a:lnSpc>
                <a:spcPct val="100800"/>
              </a:lnSpc>
              <a:spcBef>
                <a:spcPts val="0"/>
              </a:spcBef>
              <a:spcAft>
                <a:spcPts val="0"/>
              </a:spcAft>
              <a:buNone/>
            </a:pPr>
            <a:r>
              <a:rPr b="1" lang="en-US" sz="3750">
                <a:solidFill>
                  <a:srgbClr val="404040"/>
                </a:solidFill>
                <a:latin typeface="Calibri"/>
                <a:ea typeface="Calibri"/>
                <a:cs typeface="Calibri"/>
                <a:sym typeface="Calibri"/>
              </a:rPr>
              <a:t>Relaciones básicas y distancia entre  píxeles</a:t>
            </a:r>
            <a:endParaRPr sz="3750">
              <a:latin typeface="Calibri"/>
              <a:ea typeface="Calibri"/>
              <a:cs typeface="Calibri"/>
              <a:sym typeface="Calibri"/>
            </a:endParaRPr>
          </a:p>
        </p:txBody>
      </p:sp>
      <p:sp>
        <p:nvSpPr>
          <p:cNvPr id="280" name="Google Shape;280;p21"/>
          <p:cNvSpPr txBox="1"/>
          <p:nvPr/>
        </p:nvSpPr>
        <p:spPr>
          <a:xfrm>
            <a:off x="6103365" y="2084323"/>
            <a:ext cx="241935" cy="537845"/>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b="1" lang="en-US" sz="3350">
                <a:solidFill>
                  <a:srgbClr val="FFFFFF"/>
                </a:solidFill>
                <a:latin typeface="Calibri"/>
                <a:ea typeface="Calibri"/>
                <a:cs typeface="Calibri"/>
                <a:sym typeface="Calibri"/>
              </a:rPr>
              <a:t>3</a:t>
            </a:r>
            <a:endParaRPr sz="335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22"/>
          <p:cNvSpPr txBox="1"/>
          <p:nvPr>
            <p:ph type="title"/>
          </p:nvPr>
        </p:nvSpPr>
        <p:spPr>
          <a:xfrm>
            <a:off x="1271777" y="364693"/>
            <a:ext cx="8451215" cy="53784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lang="en-US"/>
              <a:t>Sistema de visión y procesamiento de imágenes</a:t>
            </a:r>
            <a:endParaRPr/>
          </a:p>
        </p:txBody>
      </p:sp>
      <p:sp>
        <p:nvSpPr>
          <p:cNvPr id="286" name="Google Shape;286;p22"/>
          <p:cNvSpPr/>
          <p:nvPr/>
        </p:nvSpPr>
        <p:spPr>
          <a:xfrm>
            <a:off x="4431782" y="3387852"/>
            <a:ext cx="6152397" cy="350444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7" name="Google Shape;287;p22"/>
          <p:cNvSpPr/>
          <p:nvPr/>
        </p:nvSpPr>
        <p:spPr>
          <a:xfrm>
            <a:off x="2735579" y="1239012"/>
            <a:ext cx="1583436" cy="158496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8" name="Google Shape;288;p22"/>
          <p:cNvSpPr/>
          <p:nvPr/>
        </p:nvSpPr>
        <p:spPr>
          <a:xfrm>
            <a:off x="935736" y="1239012"/>
            <a:ext cx="1589532" cy="159105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9" name="Google Shape;289;p22"/>
          <p:cNvSpPr/>
          <p:nvPr/>
        </p:nvSpPr>
        <p:spPr>
          <a:xfrm>
            <a:off x="6897623" y="1232916"/>
            <a:ext cx="3038855" cy="159715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90" name="Google Shape;290;p22"/>
          <p:cNvSpPr/>
          <p:nvPr/>
        </p:nvSpPr>
        <p:spPr>
          <a:xfrm>
            <a:off x="4607052" y="1239012"/>
            <a:ext cx="2016252" cy="1583436"/>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91" name="Google Shape;291;p22"/>
          <p:cNvSpPr txBox="1"/>
          <p:nvPr/>
        </p:nvSpPr>
        <p:spPr>
          <a:xfrm>
            <a:off x="8000238" y="2827781"/>
            <a:ext cx="800735"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latin typeface="Calibri"/>
                <a:ea typeface="Calibri"/>
                <a:cs typeface="Calibri"/>
                <a:sym typeface="Calibri"/>
              </a:rPr>
              <a:t>Alto nivel</a:t>
            </a:r>
            <a:endParaRPr sz="1600">
              <a:latin typeface="Calibri"/>
              <a:ea typeface="Calibri"/>
              <a:cs typeface="Calibri"/>
              <a:sym typeface="Calibri"/>
            </a:endParaRPr>
          </a:p>
        </p:txBody>
      </p:sp>
      <p:sp>
        <p:nvSpPr>
          <p:cNvPr id="292" name="Google Shape;292;p22"/>
          <p:cNvSpPr txBox="1"/>
          <p:nvPr/>
        </p:nvSpPr>
        <p:spPr>
          <a:xfrm>
            <a:off x="836472" y="2828924"/>
            <a:ext cx="5412105" cy="1624330"/>
          </a:xfrm>
          <a:prstGeom prst="rect">
            <a:avLst/>
          </a:prstGeom>
          <a:noFill/>
          <a:ln>
            <a:noFill/>
          </a:ln>
        </p:spPr>
        <p:txBody>
          <a:bodyPr anchorCtr="0" anchor="t" bIns="0" lIns="0" spcFirstLastPara="1" rIns="0" wrap="square" tIns="12050">
            <a:spAutoFit/>
          </a:bodyPr>
          <a:lstStyle/>
          <a:p>
            <a:pPr indent="0" lvl="0" marL="304165" marR="0" rtl="0" algn="l">
              <a:lnSpc>
                <a:spcPct val="100000"/>
              </a:lnSpc>
              <a:spcBef>
                <a:spcPts val="0"/>
              </a:spcBef>
              <a:spcAft>
                <a:spcPts val="0"/>
              </a:spcAft>
              <a:buNone/>
            </a:pPr>
            <a:r>
              <a:rPr lang="en-US" sz="1600">
                <a:latin typeface="Calibri"/>
                <a:ea typeface="Calibri"/>
                <a:cs typeface="Calibri"/>
                <a:sym typeface="Calibri"/>
              </a:rPr>
              <a:t>Imagen original	Bajo nivel	Mediano nivel</a:t>
            </a:r>
            <a:endParaRPr sz="1600">
              <a:latin typeface="Calibri"/>
              <a:ea typeface="Calibri"/>
              <a:cs typeface="Calibri"/>
              <a:sym typeface="Calibri"/>
            </a:endParaRPr>
          </a:p>
          <a:p>
            <a:pPr indent="0" lvl="0" marL="0" marR="0" rtl="0" algn="l">
              <a:lnSpc>
                <a:spcPct val="100000"/>
              </a:lnSpc>
              <a:spcBef>
                <a:spcPts val="15"/>
              </a:spcBef>
              <a:spcAft>
                <a:spcPts val="0"/>
              </a:spcAft>
              <a:buNone/>
            </a:pPr>
            <a:r>
              <a:t/>
            </a:r>
            <a:endParaRPr sz="1650">
              <a:latin typeface="Calibri"/>
              <a:ea typeface="Calibri"/>
              <a:cs typeface="Calibri"/>
              <a:sym typeface="Calibri"/>
            </a:endParaRPr>
          </a:p>
          <a:p>
            <a:pPr indent="0" lvl="0" marL="12700" marR="1064260" rtl="0" algn="l">
              <a:lnSpc>
                <a:spcPct val="100000"/>
              </a:lnSpc>
              <a:spcBef>
                <a:spcPts val="0"/>
              </a:spcBef>
              <a:spcAft>
                <a:spcPts val="0"/>
              </a:spcAft>
              <a:buNone/>
            </a:pPr>
            <a:r>
              <a:rPr lang="en-US" sz="1800">
                <a:latin typeface="Calibri"/>
                <a:ea typeface="Calibri"/>
                <a:cs typeface="Calibri"/>
                <a:sym typeface="Calibri"/>
              </a:rPr>
              <a:t>Una imagen en procesamiento de bajo nivel  son aquellos procesos que se vinculan con  suavizado, umbralización, eliminación de ruido  definición de bordes,</a:t>
            </a:r>
            <a:endParaRPr sz="1800">
              <a:latin typeface="Calibri"/>
              <a:ea typeface="Calibri"/>
              <a:cs typeface="Calibri"/>
              <a:sym typeface="Calibri"/>
            </a:endParaRPr>
          </a:p>
        </p:txBody>
      </p:sp>
      <p:sp>
        <p:nvSpPr>
          <p:cNvPr id="293" name="Google Shape;293;p22"/>
          <p:cNvSpPr txBox="1"/>
          <p:nvPr/>
        </p:nvSpPr>
        <p:spPr>
          <a:xfrm>
            <a:off x="836472" y="4701921"/>
            <a:ext cx="4823460" cy="1671955"/>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800">
                <a:latin typeface="Calibri"/>
                <a:ea typeface="Calibri"/>
                <a:cs typeface="Calibri"/>
                <a:sym typeface="Calibri"/>
              </a:rPr>
              <a:t>En el nivel medio, se tienen los procesos tales como  definición de límites y extracción de características</a:t>
            </a:r>
            <a:endParaRPr sz="1800">
              <a:latin typeface="Calibri"/>
              <a:ea typeface="Calibri"/>
              <a:cs typeface="Calibri"/>
              <a:sym typeface="Calibri"/>
            </a:endParaRPr>
          </a:p>
          <a:p>
            <a:pPr indent="0" lvl="0" marL="0" marR="0" rtl="0" algn="l">
              <a:lnSpc>
                <a:spcPct val="100000"/>
              </a:lnSpc>
              <a:spcBef>
                <a:spcPts val="25"/>
              </a:spcBef>
              <a:spcAft>
                <a:spcPts val="0"/>
              </a:spcAft>
              <a:buNone/>
            </a:pPr>
            <a:r>
              <a:t/>
            </a:r>
            <a:endParaRPr sz="1750">
              <a:latin typeface="Calibri"/>
              <a:ea typeface="Calibri"/>
              <a:cs typeface="Calibri"/>
              <a:sym typeface="Calibri"/>
            </a:endParaRPr>
          </a:p>
          <a:p>
            <a:pPr indent="0" lvl="0" marL="12700" marR="1239520" rtl="0" algn="l">
              <a:lnSpc>
                <a:spcPct val="100000"/>
              </a:lnSpc>
              <a:spcBef>
                <a:spcPts val="0"/>
              </a:spcBef>
              <a:spcAft>
                <a:spcPts val="0"/>
              </a:spcAft>
              <a:buNone/>
            </a:pPr>
            <a:r>
              <a:rPr lang="en-US" sz="1800">
                <a:latin typeface="Calibri"/>
                <a:ea typeface="Calibri"/>
                <a:cs typeface="Calibri"/>
                <a:sym typeface="Calibri"/>
              </a:rPr>
              <a:t>En el nivel alto, se establecen las  relaciones semánticas entre los  objetos de la descripción de la escena.</a:t>
            </a:r>
            <a:endParaRPr sz="18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23"/>
          <p:cNvSpPr txBox="1"/>
          <p:nvPr>
            <p:ph type="title"/>
          </p:nvPr>
        </p:nvSpPr>
        <p:spPr>
          <a:xfrm>
            <a:off x="1271777" y="364693"/>
            <a:ext cx="8451215" cy="53784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lang="en-US"/>
              <a:t>Sistema de visión y procesamiento de imágenes</a:t>
            </a:r>
            <a:endParaRPr/>
          </a:p>
        </p:txBody>
      </p:sp>
      <p:sp>
        <p:nvSpPr>
          <p:cNvPr id="299" name="Google Shape;299;p23"/>
          <p:cNvSpPr txBox="1"/>
          <p:nvPr/>
        </p:nvSpPr>
        <p:spPr>
          <a:xfrm>
            <a:off x="870305" y="1339977"/>
            <a:ext cx="9187815" cy="1260475"/>
          </a:xfrm>
          <a:prstGeom prst="rect">
            <a:avLst/>
          </a:prstGeom>
          <a:noFill/>
          <a:ln>
            <a:noFill/>
          </a:ln>
        </p:spPr>
        <p:txBody>
          <a:bodyPr anchorCtr="0" anchor="t" bIns="0" lIns="0" spcFirstLastPara="1" rIns="0" wrap="square" tIns="12700">
            <a:spAutoFit/>
          </a:bodyPr>
          <a:lstStyle/>
          <a:p>
            <a:pPr indent="0" lvl="0" marL="12700" marR="5080" rtl="0" algn="l">
              <a:lnSpc>
                <a:spcPct val="101200"/>
              </a:lnSpc>
              <a:spcBef>
                <a:spcPts val="0"/>
              </a:spcBef>
              <a:spcAft>
                <a:spcPts val="0"/>
              </a:spcAft>
              <a:buNone/>
            </a:pPr>
            <a:r>
              <a:rPr lang="en-US" sz="2000">
                <a:latin typeface="Calibri"/>
                <a:ea typeface="Calibri"/>
                <a:cs typeface="Calibri"/>
                <a:sym typeface="Calibri"/>
              </a:rPr>
              <a:t>El procesamiento digital de imágenes es una operación realizada por una computadora  o tarjeta especializada (</a:t>
            </a:r>
            <a:r>
              <a:rPr lang="en-US" sz="2000">
                <a:latin typeface="Noto Sans Symbols"/>
                <a:ea typeface="Noto Sans Symbols"/>
                <a:cs typeface="Noto Sans Symbols"/>
                <a:sym typeface="Noto Sans Symbols"/>
              </a:rPr>
              <a:t>μ</a:t>
            </a:r>
            <a:r>
              <a:rPr lang="en-US" sz="2000">
                <a:latin typeface="Calibri"/>
                <a:ea typeface="Calibri"/>
                <a:cs typeface="Calibri"/>
                <a:sym typeface="Calibri"/>
              </a:rPr>
              <a:t>C, DSP) y provienen de cualquier región del espectro  electromagnético (cámara fotográfica, sensado de rayos X, de rayos gamma, resonancia,  microondas, etc.).</a:t>
            </a:r>
            <a:endParaRPr sz="2000">
              <a:latin typeface="Calibri"/>
              <a:ea typeface="Calibri"/>
              <a:cs typeface="Calibri"/>
              <a:sym typeface="Calibri"/>
            </a:endParaRPr>
          </a:p>
        </p:txBody>
      </p:sp>
      <p:sp>
        <p:nvSpPr>
          <p:cNvPr id="300" name="Google Shape;300;p23"/>
          <p:cNvSpPr/>
          <p:nvPr/>
        </p:nvSpPr>
        <p:spPr>
          <a:xfrm>
            <a:off x="2750831" y="2757435"/>
            <a:ext cx="5205456" cy="402282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01" name="Google Shape;301;p23"/>
          <p:cNvSpPr/>
          <p:nvPr/>
        </p:nvSpPr>
        <p:spPr>
          <a:xfrm>
            <a:off x="463295" y="4639055"/>
            <a:ext cx="2162556" cy="152552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02" name="Google Shape;302;p23"/>
          <p:cNvSpPr txBox="1"/>
          <p:nvPr/>
        </p:nvSpPr>
        <p:spPr>
          <a:xfrm>
            <a:off x="979424" y="6209182"/>
            <a:ext cx="104330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latin typeface="Calibri"/>
                <a:ea typeface="Calibri"/>
                <a:cs typeface="Calibri"/>
                <a:sym typeface="Calibri"/>
              </a:rPr>
              <a:t>Satélite de radar</a:t>
            </a:r>
            <a:endParaRPr sz="1200">
              <a:latin typeface="Calibri"/>
              <a:ea typeface="Calibri"/>
              <a:cs typeface="Calibri"/>
              <a:sym typeface="Calibri"/>
            </a:endParaRPr>
          </a:p>
        </p:txBody>
      </p:sp>
      <p:sp>
        <p:nvSpPr>
          <p:cNvPr id="303" name="Google Shape;303;p23"/>
          <p:cNvSpPr/>
          <p:nvPr/>
        </p:nvSpPr>
        <p:spPr>
          <a:xfrm>
            <a:off x="8118347" y="2772155"/>
            <a:ext cx="2340863" cy="1559052"/>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04" name="Google Shape;304;p23"/>
          <p:cNvSpPr txBox="1"/>
          <p:nvPr/>
        </p:nvSpPr>
        <p:spPr>
          <a:xfrm>
            <a:off x="4428490" y="4836998"/>
            <a:ext cx="1839595" cy="756920"/>
          </a:xfrm>
          <a:prstGeom prst="rect">
            <a:avLst/>
          </a:prstGeom>
          <a:noFill/>
          <a:ln>
            <a:noFill/>
          </a:ln>
        </p:spPr>
        <p:txBody>
          <a:bodyPr anchorCtr="0" anchor="t" bIns="0" lIns="0" spcFirstLastPara="1" rIns="0" wrap="square" tIns="12050">
            <a:spAutoFit/>
          </a:bodyPr>
          <a:lstStyle/>
          <a:p>
            <a:pPr indent="0" lvl="0" marL="0" marR="0" rtl="0" algn="ctr">
              <a:lnSpc>
                <a:spcPct val="100000"/>
              </a:lnSpc>
              <a:spcBef>
                <a:spcPts val="0"/>
              </a:spcBef>
              <a:spcAft>
                <a:spcPts val="0"/>
              </a:spcAft>
              <a:buNone/>
            </a:pPr>
            <a:r>
              <a:rPr lang="en-US" sz="1600">
                <a:latin typeface="Calibri"/>
                <a:ea typeface="Calibri"/>
                <a:cs typeface="Calibri"/>
                <a:sym typeface="Calibri"/>
              </a:rPr>
              <a:t>Base de conocimiento</a:t>
            </a:r>
            <a:endParaRPr sz="1600">
              <a:latin typeface="Calibri"/>
              <a:ea typeface="Calibri"/>
              <a:cs typeface="Calibri"/>
              <a:sym typeface="Calibri"/>
            </a:endParaRPr>
          </a:p>
          <a:p>
            <a:pPr indent="635" lvl="0" marL="113029" marR="104139" rtl="0" algn="ctr">
              <a:lnSpc>
                <a:spcPct val="100000"/>
              </a:lnSpc>
              <a:spcBef>
                <a:spcPts val="5"/>
              </a:spcBef>
              <a:spcAft>
                <a:spcPts val="0"/>
              </a:spcAft>
              <a:buNone/>
            </a:pPr>
            <a:r>
              <a:rPr lang="en-US" sz="1600">
                <a:latin typeface="Calibri"/>
                <a:ea typeface="Calibri"/>
                <a:cs typeface="Calibri"/>
                <a:sym typeface="Calibri"/>
              </a:rPr>
              <a:t>Procesamiento  Digital de Imágenes</a:t>
            </a:r>
            <a:endParaRPr sz="1600">
              <a:latin typeface="Calibri"/>
              <a:ea typeface="Calibri"/>
              <a:cs typeface="Calibri"/>
              <a:sym typeface="Calibri"/>
            </a:endParaRPr>
          </a:p>
        </p:txBody>
      </p:sp>
      <p:sp>
        <p:nvSpPr>
          <p:cNvPr id="305" name="Google Shape;305;p23"/>
          <p:cNvSpPr/>
          <p:nvPr/>
        </p:nvSpPr>
        <p:spPr>
          <a:xfrm>
            <a:off x="2099310" y="6174485"/>
            <a:ext cx="864235" cy="338455"/>
          </a:xfrm>
          <a:custGeom>
            <a:rect b="b" l="l" r="r" t="t"/>
            <a:pathLst>
              <a:path extrusionOk="0" h="338454" w="864235">
                <a:moveTo>
                  <a:pt x="694944" y="0"/>
                </a:moveTo>
                <a:lnTo>
                  <a:pt x="694944" y="84581"/>
                </a:lnTo>
                <a:lnTo>
                  <a:pt x="0" y="84581"/>
                </a:lnTo>
                <a:lnTo>
                  <a:pt x="0" y="253745"/>
                </a:lnTo>
                <a:lnTo>
                  <a:pt x="694944" y="253745"/>
                </a:lnTo>
                <a:lnTo>
                  <a:pt x="694944" y="338327"/>
                </a:lnTo>
                <a:lnTo>
                  <a:pt x="864107" y="169163"/>
                </a:lnTo>
                <a:lnTo>
                  <a:pt x="69494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06" name="Google Shape;306;p23"/>
          <p:cNvSpPr/>
          <p:nvPr/>
        </p:nvSpPr>
        <p:spPr>
          <a:xfrm>
            <a:off x="2099310" y="6174485"/>
            <a:ext cx="864235" cy="338455"/>
          </a:xfrm>
          <a:custGeom>
            <a:rect b="b" l="l" r="r" t="t"/>
            <a:pathLst>
              <a:path extrusionOk="0" h="338454" w="864235">
                <a:moveTo>
                  <a:pt x="0" y="84581"/>
                </a:moveTo>
                <a:lnTo>
                  <a:pt x="694944" y="84581"/>
                </a:lnTo>
                <a:lnTo>
                  <a:pt x="694944" y="0"/>
                </a:lnTo>
                <a:lnTo>
                  <a:pt x="864107" y="169163"/>
                </a:lnTo>
                <a:lnTo>
                  <a:pt x="694944" y="338327"/>
                </a:lnTo>
                <a:lnTo>
                  <a:pt x="694944" y="253745"/>
                </a:lnTo>
                <a:lnTo>
                  <a:pt x="0" y="253745"/>
                </a:lnTo>
                <a:lnTo>
                  <a:pt x="0" y="84581"/>
                </a:lnTo>
                <a:close/>
              </a:path>
            </a:pathLst>
          </a:custGeom>
          <a:noFill/>
          <a:ln cap="flat" cmpd="sng" w="259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07" name="Google Shape;307;p23"/>
          <p:cNvSpPr/>
          <p:nvPr/>
        </p:nvSpPr>
        <p:spPr>
          <a:xfrm>
            <a:off x="8118347" y="4500372"/>
            <a:ext cx="2340863" cy="167335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08" name="Google Shape;308;p23"/>
          <p:cNvSpPr/>
          <p:nvPr/>
        </p:nvSpPr>
        <p:spPr>
          <a:xfrm>
            <a:off x="467868" y="2982468"/>
            <a:ext cx="2162556" cy="143256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09" name="Google Shape;309;p23"/>
          <p:cNvSpPr txBox="1"/>
          <p:nvPr/>
        </p:nvSpPr>
        <p:spPr>
          <a:xfrm>
            <a:off x="1332738" y="4366005"/>
            <a:ext cx="31686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latin typeface="Calibri"/>
                <a:ea typeface="Calibri"/>
                <a:cs typeface="Calibri"/>
                <a:sym typeface="Calibri"/>
              </a:rPr>
              <a:t>dron</a:t>
            </a:r>
            <a:endParaRPr sz="12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24"/>
          <p:cNvSpPr/>
          <p:nvPr/>
        </p:nvSpPr>
        <p:spPr>
          <a:xfrm>
            <a:off x="393098" y="3691128"/>
            <a:ext cx="5407200" cy="3080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5" name="Google Shape;315;p24"/>
          <p:cNvSpPr txBox="1"/>
          <p:nvPr>
            <p:ph type="title"/>
          </p:nvPr>
        </p:nvSpPr>
        <p:spPr>
          <a:xfrm>
            <a:off x="1271777" y="364693"/>
            <a:ext cx="8451300" cy="537900"/>
          </a:xfrm>
          <a:prstGeom prst="rect">
            <a:avLst/>
          </a:prstGeom>
          <a:noFill/>
          <a:ln>
            <a:noFill/>
          </a:ln>
        </p:spPr>
        <p:txBody>
          <a:bodyPr anchorCtr="0" anchor="t" bIns="0" lIns="0" spcFirstLastPara="1" rIns="0" wrap="square" tIns="13950">
            <a:noAutofit/>
          </a:bodyPr>
          <a:lstStyle/>
          <a:p>
            <a:pPr indent="0" lvl="0" marL="12700" rtl="0" algn="l">
              <a:lnSpc>
                <a:spcPct val="100000"/>
              </a:lnSpc>
              <a:spcBef>
                <a:spcPts val="0"/>
              </a:spcBef>
              <a:spcAft>
                <a:spcPts val="0"/>
              </a:spcAft>
              <a:buNone/>
            </a:pPr>
            <a:r>
              <a:rPr lang="en-US"/>
              <a:t>Sistema de visión y procesamiento de imágenes</a:t>
            </a:r>
            <a:endParaRPr/>
          </a:p>
        </p:txBody>
      </p:sp>
      <p:sp>
        <p:nvSpPr>
          <p:cNvPr id="316" name="Google Shape;316;p24"/>
          <p:cNvSpPr txBox="1"/>
          <p:nvPr/>
        </p:nvSpPr>
        <p:spPr>
          <a:xfrm>
            <a:off x="1478407" y="1268095"/>
            <a:ext cx="7663800" cy="2187000"/>
          </a:xfrm>
          <a:prstGeom prst="rect">
            <a:avLst/>
          </a:prstGeom>
          <a:noFill/>
          <a:ln>
            <a:noFill/>
          </a:ln>
        </p:spPr>
        <p:txBody>
          <a:bodyPr anchorCtr="0" anchor="t" bIns="0" lIns="0" spcFirstLastPara="1" rIns="0" wrap="square" tIns="15875">
            <a:noAutofit/>
          </a:bodyPr>
          <a:lstStyle/>
          <a:p>
            <a:pPr indent="0" lvl="0" marL="12700" marR="0" rtl="0" algn="l">
              <a:lnSpc>
                <a:spcPct val="100000"/>
              </a:lnSpc>
              <a:spcBef>
                <a:spcPts val="0"/>
              </a:spcBef>
              <a:spcAft>
                <a:spcPts val="0"/>
              </a:spcAft>
              <a:buNone/>
            </a:pPr>
            <a:r>
              <a:rPr lang="en-US" sz="2000">
                <a:latin typeface="Calibri"/>
                <a:ea typeface="Calibri"/>
                <a:cs typeface="Calibri"/>
                <a:sym typeface="Calibri"/>
              </a:rPr>
              <a:t>Para obtener imágenes digitales, se requiere de un proceso que involucra</a:t>
            </a:r>
            <a:endParaRPr sz="2000">
              <a:latin typeface="Calibri"/>
              <a:ea typeface="Calibri"/>
              <a:cs typeface="Calibri"/>
              <a:sym typeface="Calibri"/>
            </a:endParaRPr>
          </a:p>
          <a:p>
            <a:pPr indent="0" lvl="0" marL="0" marR="0" rtl="0" algn="l">
              <a:lnSpc>
                <a:spcPct val="100000"/>
              </a:lnSpc>
              <a:spcBef>
                <a:spcPts val="20"/>
              </a:spcBef>
              <a:spcAft>
                <a:spcPts val="0"/>
              </a:spcAft>
              <a:buNone/>
            </a:pPr>
            <a:r>
              <a:t/>
            </a:r>
            <a:endParaRPr sz="2000">
              <a:latin typeface="Calibri"/>
              <a:ea typeface="Calibri"/>
              <a:cs typeface="Calibri"/>
              <a:sym typeface="Calibri"/>
            </a:endParaRPr>
          </a:p>
          <a:p>
            <a:pPr indent="-343535" lvl="0" marL="355600" marR="0" rtl="0" algn="l">
              <a:lnSpc>
                <a:spcPct val="100000"/>
              </a:lnSpc>
              <a:spcBef>
                <a:spcPts val="0"/>
              </a:spcBef>
              <a:spcAft>
                <a:spcPts val="0"/>
              </a:spcAft>
              <a:buSzPts val="2000"/>
              <a:buFont typeface="Noto Sans Symbols"/>
              <a:buChar char="✔"/>
            </a:pPr>
            <a:r>
              <a:rPr lang="en-US" sz="2000">
                <a:latin typeface="Calibri"/>
                <a:ea typeface="Calibri"/>
                <a:cs typeface="Calibri"/>
                <a:sym typeface="Calibri"/>
              </a:rPr>
              <a:t>Fuente de iluminación</a:t>
            </a:r>
            <a:endParaRPr sz="2000">
              <a:latin typeface="Calibri"/>
              <a:ea typeface="Calibri"/>
              <a:cs typeface="Calibri"/>
              <a:sym typeface="Calibri"/>
            </a:endParaRPr>
          </a:p>
          <a:p>
            <a:pPr indent="-343535" lvl="0" marL="355600" marR="0" rtl="0" algn="l">
              <a:lnSpc>
                <a:spcPct val="100000"/>
              </a:lnSpc>
              <a:spcBef>
                <a:spcPts val="25"/>
              </a:spcBef>
              <a:spcAft>
                <a:spcPts val="0"/>
              </a:spcAft>
              <a:buSzPts val="2000"/>
              <a:buFont typeface="Noto Sans Symbols"/>
              <a:buChar char="✔"/>
            </a:pPr>
            <a:r>
              <a:rPr lang="en-US" sz="2000">
                <a:latin typeface="Calibri"/>
                <a:ea typeface="Calibri"/>
                <a:cs typeface="Calibri"/>
                <a:sym typeface="Calibri"/>
              </a:rPr>
              <a:t>Captura del elemento de la escena</a:t>
            </a:r>
            <a:endParaRPr sz="2000">
              <a:latin typeface="Calibri"/>
              <a:ea typeface="Calibri"/>
              <a:cs typeface="Calibri"/>
              <a:sym typeface="Calibri"/>
            </a:endParaRPr>
          </a:p>
          <a:p>
            <a:pPr indent="-343535" lvl="0" marL="355600" marR="0" rtl="0" algn="l">
              <a:lnSpc>
                <a:spcPct val="100000"/>
              </a:lnSpc>
              <a:spcBef>
                <a:spcPts val="35"/>
              </a:spcBef>
              <a:spcAft>
                <a:spcPts val="0"/>
              </a:spcAft>
              <a:buSzPts val="2000"/>
              <a:buFont typeface="Noto Sans Symbols"/>
              <a:buChar char="✔"/>
            </a:pPr>
            <a:r>
              <a:rPr lang="en-US" sz="2000">
                <a:latin typeface="Calibri"/>
                <a:ea typeface="Calibri"/>
                <a:cs typeface="Calibri"/>
                <a:sym typeface="Calibri"/>
              </a:rPr>
              <a:t>Muestreo</a:t>
            </a:r>
            <a:endParaRPr sz="2000">
              <a:latin typeface="Calibri"/>
              <a:ea typeface="Calibri"/>
              <a:cs typeface="Calibri"/>
              <a:sym typeface="Calibri"/>
            </a:endParaRPr>
          </a:p>
          <a:p>
            <a:pPr indent="-343535" lvl="0" marL="355600" marR="0" rtl="0" algn="l">
              <a:lnSpc>
                <a:spcPct val="100000"/>
              </a:lnSpc>
              <a:spcBef>
                <a:spcPts val="25"/>
              </a:spcBef>
              <a:spcAft>
                <a:spcPts val="0"/>
              </a:spcAft>
              <a:buSzPts val="2000"/>
              <a:buFont typeface="Noto Sans Symbols"/>
              <a:buChar char="✔"/>
            </a:pPr>
            <a:r>
              <a:rPr lang="en-US" sz="2000">
                <a:latin typeface="Calibri"/>
                <a:ea typeface="Calibri"/>
                <a:cs typeface="Calibri"/>
                <a:sym typeface="Calibri"/>
              </a:rPr>
              <a:t>Cuantificación y</a:t>
            </a:r>
            <a:endParaRPr sz="2000">
              <a:latin typeface="Calibri"/>
              <a:ea typeface="Calibri"/>
              <a:cs typeface="Calibri"/>
              <a:sym typeface="Calibri"/>
            </a:endParaRPr>
          </a:p>
          <a:p>
            <a:pPr indent="-343535" lvl="0" marL="355600" marR="0" rtl="0" algn="l">
              <a:lnSpc>
                <a:spcPct val="100000"/>
              </a:lnSpc>
              <a:spcBef>
                <a:spcPts val="35"/>
              </a:spcBef>
              <a:spcAft>
                <a:spcPts val="0"/>
              </a:spcAft>
              <a:buSzPts val="2000"/>
              <a:buFont typeface="Noto Sans Symbols"/>
              <a:buChar char="✔"/>
            </a:pPr>
            <a:r>
              <a:rPr lang="en-US" sz="2000">
                <a:latin typeface="Calibri"/>
                <a:ea typeface="Calibri"/>
                <a:cs typeface="Calibri"/>
                <a:sym typeface="Calibri"/>
              </a:rPr>
              <a:t>Codificación</a:t>
            </a:r>
            <a:endParaRPr sz="2000">
              <a:latin typeface="Calibri"/>
              <a:ea typeface="Calibri"/>
              <a:cs typeface="Calibri"/>
              <a:sym typeface="Calibri"/>
            </a:endParaRPr>
          </a:p>
        </p:txBody>
      </p:sp>
      <p:sp>
        <p:nvSpPr>
          <p:cNvPr id="317" name="Google Shape;317;p24"/>
          <p:cNvSpPr/>
          <p:nvPr/>
        </p:nvSpPr>
        <p:spPr>
          <a:xfrm>
            <a:off x="3989832" y="3723132"/>
            <a:ext cx="2664459" cy="76200"/>
          </a:xfrm>
          <a:custGeom>
            <a:rect b="b" l="l" r="r" t="t"/>
            <a:pathLst>
              <a:path extrusionOk="0" h="76200" w="2664459">
                <a:moveTo>
                  <a:pt x="2588133" y="0"/>
                </a:moveTo>
                <a:lnTo>
                  <a:pt x="2588133" y="76200"/>
                </a:lnTo>
                <a:lnTo>
                  <a:pt x="2651633" y="44450"/>
                </a:lnTo>
                <a:lnTo>
                  <a:pt x="2600833" y="44450"/>
                </a:lnTo>
                <a:lnTo>
                  <a:pt x="2600833" y="31750"/>
                </a:lnTo>
                <a:lnTo>
                  <a:pt x="2651633" y="31750"/>
                </a:lnTo>
                <a:lnTo>
                  <a:pt x="2588133" y="0"/>
                </a:lnTo>
                <a:close/>
              </a:path>
              <a:path extrusionOk="0" h="76200" w="2664459">
                <a:moveTo>
                  <a:pt x="2588133" y="31750"/>
                </a:moveTo>
                <a:lnTo>
                  <a:pt x="0" y="31750"/>
                </a:lnTo>
                <a:lnTo>
                  <a:pt x="0" y="44450"/>
                </a:lnTo>
                <a:lnTo>
                  <a:pt x="2588133" y="44450"/>
                </a:lnTo>
                <a:lnTo>
                  <a:pt x="2588133" y="31750"/>
                </a:lnTo>
                <a:close/>
              </a:path>
              <a:path extrusionOk="0" h="76200" w="2664459">
                <a:moveTo>
                  <a:pt x="2651633" y="31750"/>
                </a:moveTo>
                <a:lnTo>
                  <a:pt x="2600833" y="31750"/>
                </a:lnTo>
                <a:lnTo>
                  <a:pt x="2600833" y="44450"/>
                </a:lnTo>
                <a:lnTo>
                  <a:pt x="2651633" y="44450"/>
                </a:lnTo>
                <a:lnTo>
                  <a:pt x="2664333" y="38100"/>
                </a:lnTo>
                <a:lnTo>
                  <a:pt x="2651633" y="3175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8" name="Google Shape;318;p24"/>
          <p:cNvSpPr/>
          <p:nvPr/>
        </p:nvSpPr>
        <p:spPr>
          <a:xfrm>
            <a:off x="3951732" y="3761232"/>
            <a:ext cx="76200" cy="2448560"/>
          </a:xfrm>
          <a:custGeom>
            <a:rect b="b" l="l" r="r" t="t"/>
            <a:pathLst>
              <a:path extrusionOk="0" h="2448560" w="76200">
                <a:moveTo>
                  <a:pt x="31750" y="2372067"/>
                </a:moveTo>
                <a:lnTo>
                  <a:pt x="0" y="2372067"/>
                </a:lnTo>
                <a:lnTo>
                  <a:pt x="38100" y="2448267"/>
                </a:lnTo>
                <a:lnTo>
                  <a:pt x="69850" y="2384767"/>
                </a:lnTo>
                <a:lnTo>
                  <a:pt x="31750" y="2384767"/>
                </a:lnTo>
                <a:lnTo>
                  <a:pt x="31750" y="2372067"/>
                </a:lnTo>
                <a:close/>
              </a:path>
              <a:path extrusionOk="0" h="2448560" w="76200">
                <a:moveTo>
                  <a:pt x="44450" y="0"/>
                </a:moveTo>
                <a:lnTo>
                  <a:pt x="31750" y="0"/>
                </a:lnTo>
                <a:lnTo>
                  <a:pt x="31750" y="2384767"/>
                </a:lnTo>
                <a:lnTo>
                  <a:pt x="44450" y="2384767"/>
                </a:lnTo>
                <a:lnTo>
                  <a:pt x="44450" y="0"/>
                </a:lnTo>
                <a:close/>
              </a:path>
              <a:path extrusionOk="0" h="2448560" w="76200">
                <a:moveTo>
                  <a:pt x="76200" y="2372067"/>
                </a:moveTo>
                <a:lnTo>
                  <a:pt x="44450" y="2372067"/>
                </a:lnTo>
                <a:lnTo>
                  <a:pt x="44450" y="2384767"/>
                </a:lnTo>
                <a:lnTo>
                  <a:pt x="69850" y="2384767"/>
                </a:lnTo>
                <a:lnTo>
                  <a:pt x="76200" y="2372067"/>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9" name="Google Shape;319;p24"/>
          <p:cNvSpPr txBox="1"/>
          <p:nvPr/>
        </p:nvSpPr>
        <p:spPr>
          <a:xfrm>
            <a:off x="3790569" y="6217107"/>
            <a:ext cx="3378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200">
                <a:latin typeface="Calibri"/>
                <a:ea typeface="Calibri"/>
                <a:cs typeface="Calibri"/>
                <a:sym typeface="Calibri"/>
              </a:rPr>
              <a:t>Fila x</a:t>
            </a:r>
            <a:endParaRPr sz="1200">
              <a:latin typeface="Calibri"/>
              <a:ea typeface="Calibri"/>
              <a:cs typeface="Calibri"/>
              <a:sym typeface="Calibri"/>
            </a:endParaRPr>
          </a:p>
        </p:txBody>
      </p:sp>
      <p:sp>
        <p:nvSpPr>
          <p:cNvPr id="320" name="Google Shape;320;p24"/>
          <p:cNvSpPr txBox="1"/>
          <p:nvPr/>
        </p:nvSpPr>
        <p:spPr>
          <a:xfrm>
            <a:off x="6743445" y="3624198"/>
            <a:ext cx="6795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200">
                <a:latin typeface="Calibri"/>
                <a:ea typeface="Calibri"/>
                <a:cs typeface="Calibri"/>
                <a:sym typeface="Calibri"/>
              </a:rPr>
              <a:t>Columna y</a:t>
            </a:r>
            <a:endParaRPr sz="1200">
              <a:latin typeface="Calibri"/>
              <a:ea typeface="Calibri"/>
              <a:cs typeface="Calibri"/>
              <a:sym typeface="Calibri"/>
            </a:endParaRPr>
          </a:p>
        </p:txBody>
      </p:sp>
      <p:sp>
        <p:nvSpPr>
          <p:cNvPr id="321" name="Google Shape;321;p24"/>
          <p:cNvSpPr/>
          <p:nvPr/>
        </p:nvSpPr>
        <p:spPr>
          <a:xfrm>
            <a:off x="6165722" y="4496054"/>
            <a:ext cx="386079" cy="165735"/>
          </a:xfrm>
          <a:custGeom>
            <a:rect b="b" l="l" r="r" t="t"/>
            <a:pathLst>
              <a:path extrusionOk="0" h="165735" w="386079">
                <a:moveTo>
                  <a:pt x="332866" y="0"/>
                </a:moveTo>
                <a:lnTo>
                  <a:pt x="330580" y="6731"/>
                </a:lnTo>
                <a:lnTo>
                  <a:pt x="340125" y="10872"/>
                </a:lnTo>
                <a:lnTo>
                  <a:pt x="348360" y="16621"/>
                </a:lnTo>
                <a:lnTo>
                  <a:pt x="368125" y="54816"/>
                </a:lnTo>
                <a:lnTo>
                  <a:pt x="370585" y="81788"/>
                </a:lnTo>
                <a:lnTo>
                  <a:pt x="369966" y="96359"/>
                </a:lnTo>
                <a:lnTo>
                  <a:pt x="355177" y="141047"/>
                </a:lnTo>
                <a:lnTo>
                  <a:pt x="330835" y="158496"/>
                </a:lnTo>
                <a:lnTo>
                  <a:pt x="332866" y="165227"/>
                </a:lnTo>
                <a:lnTo>
                  <a:pt x="371982" y="136271"/>
                </a:lnTo>
                <a:lnTo>
                  <a:pt x="384734" y="97819"/>
                </a:lnTo>
                <a:lnTo>
                  <a:pt x="385572" y="82677"/>
                </a:lnTo>
                <a:lnTo>
                  <a:pt x="384716" y="67532"/>
                </a:lnTo>
                <a:lnTo>
                  <a:pt x="371982" y="28956"/>
                </a:lnTo>
                <a:lnTo>
                  <a:pt x="344872" y="4310"/>
                </a:lnTo>
                <a:lnTo>
                  <a:pt x="332866" y="0"/>
                </a:lnTo>
                <a:close/>
              </a:path>
              <a:path extrusionOk="0" h="165735" w="386079">
                <a:moveTo>
                  <a:pt x="52704" y="0"/>
                </a:moveTo>
                <a:lnTo>
                  <a:pt x="13715" y="28956"/>
                </a:lnTo>
                <a:lnTo>
                  <a:pt x="857" y="67532"/>
                </a:lnTo>
                <a:lnTo>
                  <a:pt x="0" y="82677"/>
                </a:lnTo>
                <a:lnTo>
                  <a:pt x="855" y="97819"/>
                </a:lnTo>
                <a:lnTo>
                  <a:pt x="13588" y="136271"/>
                </a:lnTo>
                <a:lnTo>
                  <a:pt x="52704" y="165227"/>
                </a:lnTo>
                <a:lnTo>
                  <a:pt x="54737" y="158496"/>
                </a:lnTo>
                <a:lnTo>
                  <a:pt x="45358" y="154330"/>
                </a:lnTo>
                <a:lnTo>
                  <a:pt x="37242" y="148510"/>
                </a:lnTo>
                <a:lnTo>
                  <a:pt x="17573" y="109585"/>
                </a:lnTo>
                <a:lnTo>
                  <a:pt x="15112" y="81788"/>
                </a:lnTo>
                <a:lnTo>
                  <a:pt x="15730" y="67665"/>
                </a:lnTo>
                <a:lnTo>
                  <a:pt x="30434" y="23965"/>
                </a:lnTo>
                <a:lnTo>
                  <a:pt x="54990" y="6731"/>
                </a:lnTo>
                <a:lnTo>
                  <a:pt x="5270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22" name="Google Shape;322;p24"/>
          <p:cNvSpPr/>
          <p:nvPr/>
        </p:nvSpPr>
        <p:spPr>
          <a:xfrm>
            <a:off x="10380091" y="4947666"/>
            <a:ext cx="51434" cy="10160"/>
          </a:xfrm>
          <a:custGeom>
            <a:rect b="b" l="l" r="r" t="t"/>
            <a:pathLst>
              <a:path extrusionOk="0" h="10160" w="51434">
                <a:moveTo>
                  <a:pt x="0" y="10160"/>
                </a:moveTo>
                <a:lnTo>
                  <a:pt x="51307" y="10160"/>
                </a:lnTo>
                <a:lnTo>
                  <a:pt x="51307" y="0"/>
                </a:lnTo>
                <a:lnTo>
                  <a:pt x="0" y="0"/>
                </a:lnTo>
                <a:lnTo>
                  <a:pt x="0" y="101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23" name="Google Shape;323;p24"/>
          <p:cNvSpPr/>
          <p:nvPr/>
        </p:nvSpPr>
        <p:spPr>
          <a:xfrm>
            <a:off x="10380091" y="4195826"/>
            <a:ext cx="51434" cy="10160"/>
          </a:xfrm>
          <a:custGeom>
            <a:rect b="b" l="l" r="r" t="t"/>
            <a:pathLst>
              <a:path extrusionOk="0" h="10160" w="51434">
                <a:moveTo>
                  <a:pt x="0" y="10159"/>
                </a:moveTo>
                <a:lnTo>
                  <a:pt x="51307" y="10159"/>
                </a:lnTo>
                <a:lnTo>
                  <a:pt x="51307" y="0"/>
                </a:lnTo>
                <a:lnTo>
                  <a:pt x="0" y="0"/>
                </a:lnTo>
                <a:lnTo>
                  <a:pt x="0" y="1015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24" name="Google Shape;324;p24"/>
          <p:cNvSpPr/>
          <p:nvPr/>
        </p:nvSpPr>
        <p:spPr>
          <a:xfrm>
            <a:off x="6819138" y="4947666"/>
            <a:ext cx="51434" cy="10160"/>
          </a:xfrm>
          <a:custGeom>
            <a:rect b="b" l="l" r="r" t="t"/>
            <a:pathLst>
              <a:path extrusionOk="0" h="10160" w="51434">
                <a:moveTo>
                  <a:pt x="0" y="10160"/>
                </a:moveTo>
                <a:lnTo>
                  <a:pt x="51434" y="10160"/>
                </a:lnTo>
                <a:lnTo>
                  <a:pt x="51434" y="0"/>
                </a:lnTo>
                <a:lnTo>
                  <a:pt x="0" y="0"/>
                </a:lnTo>
                <a:lnTo>
                  <a:pt x="0" y="101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25" name="Google Shape;325;p24"/>
          <p:cNvSpPr/>
          <p:nvPr/>
        </p:nvSpPr>
        <p:spPr>
          <a:xfrm>
            <a:off x="6819138" y="4195826"/>
            <a:ext cx="51434" cy="10160"/>
          </a:xfrm>
          <a:custGeom>
            <a:rect b="b" l="l" r="r" t="t"/>
            <a:pathLst>
              <a:path extrusionOk="0" h="10160" w="51434">
                <a:moveTo>
                  <a:pt x="0" y="10159"/>
                </a:moveTo>
                <a:lnTo>
                  <a:pt x="51434" y="10159"/>
                </a:lnTo>
                <a:lnTo>
                  <a:pt x="51434" y="0"/>
                </a:lnTo>
                <a:lnTo>
                  <a:pt x="0" y="0"/>
                </a:lnTo>
                <a:lnTo>
                  <a:pt x="0" y="1015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aphicFrame>
        <p:nvGraphicFramePr>
          <p:cNvPr id="326" name="Google Shape;326;p24"/>
          <p:cNvGraphicFramePr/>
          <p:nvPr/>
        </p:nvGraphicFramePr>
        <p:xfrm>
          <a:off x="6819138" y="4131554"/>
          <a:ext cx="3000000" cy="3000000"/>
        </p:xfrm>
        <a:graphic>
          <a:graphicData uri="http://schemas.openxmlformats.org/drawingml/2006/table">
            <a:tbl>
              <a:tblPr bandRow="1" firstRow="1">
                <a:noFill/>
                <a:tableStyleId>{A36BFB19-A694-4A99-BA87-3E47F6529586}</a:tableStyleId>
              </a:tblPr>
              <a:tblGrid>
                <a:gridCol w="955675"/>
                <a:gridCol w="997575"/>
                <a:gridCol w="310525"/>
                <a:gridCol w="1329050"/>
              </a:tblGrid>
              <a:tr h="215975">
                <a:tc>
                  <a:txBody>
                    <a:bodyPr/>
                    <a:lstStyle/>
                    <a:p>
                      <a:pPr indent="0" lvl="0" marL="0" marR="33020" rtl="0" algn="ctr">
                        <a:lnSpc>
                          <a:spcPct val="114285"/>
                        </a:lnSpc>
                        <a:spcBef>
                          <a:spcPts val="0"/>
                        </a:spcBef>
                        <a:spcAft>
                          <a:spcPts val="0"/>
                        </a:spcAft>
                        <a:buNone/>
                      </a:pPr>
                      <a:r>
                        <a:rPr lang="en-US" sz="1400" u="none" cap="none" strike="noStrike">
                          <a:latin typeface="Cambria Math"/>
                          <a:ea typeface="Cambria Math"/>
                          <a:cs typeface="Cambria Math"/>
                          <a:sym typeface="Cambria Math"/>
                        </a:rPr>
                        <a:t>𝐼(0,0)</a:t>
                      </a:r>
                      <a:endParaRPr sz="1400" u="none" cap="none" strike="noStrike">
                        <a:latin typeface="Cambria Math"/>
                        <a:ea typeface="Cambria Math"/>
                        <a:cs typeface="Cambria Math"/>
                        <a:sym typeface="Cambria Math"/>
                      </a:endParaRPr>
                    </a:p>
                  </a:txBody>
                  <a:tcPr marT="0" marB="0" marR="0" marL="0">
                    <a:lnL cap="flat" cmpd="sng" w="28575">
                      <a:solidFill>
                        <a:srgbClr val="000000"/>
                      </a:solidFill>
                      <a:prstDash val="solid"/>
                      <a:round/>
                      <a:headEnd len="sm" w="sm" type="none"/>
                      <a:tailEnd len="sm" w="sm" type="none"/>
                    </a:lnL>
                  </a:tcPr>
                </a:tc>
                <a:tc>
                  <a:txBody>
                    <a:bodyPr/>
                    <a:lstStyle/>
                    <a:p>
                      <a:pPr indent="0" lvl="0" marL="635" marR="0" rtl="0" algn="ctr">
                        <a:lnSpc>
                          <a:spcPct val="114285"/>
                        </a:lnSpc>
                        <a:spcBef>
                          <a:spcPts val="0"/>
                        </a:spcBef>
                        <a:spcAft>
                          <a:spcPts val="0"/>
                        </a:spcAft>
                        <a:buNone/>
                      </a:pPr>
                      <a:r>
                        <a:rPr lang="en-US" sz="1400" u="none" cap="none" strike="noStrike">
                          <a:latin typeface="Cambria Math"/>
                          <a:ea typeface="Cambria Math"/>
                          <a:cs typeface="Cambria Math"/>
                          <a:sym typeface="Cambria Math"/>
                        </a:rPr>
                        <a:t>𝐼(0,1)</a:t>
                      </a:r>
                      <a:endParaRPr sz="1400" u="none" cap="none" strike="noStrike">
                        <a:latin typeface="Cambria Math"/>
                        <a:ea typeface="Cambria Math"/>
                        <a:cs typeface="Cambria Math"/>
                        <a:sym typeface="Cambria Math"/>
                      </a:endParaRPr>
                    </a:p>
                  </a:txBody>
                  <a:tcPr marT="0" marB="0" marR="0" marL="0"/>
                </a:tc>
                <a:tc>
                  <a:txBody>
                    <a:bodyPr/>
                    <a:lstStyle/>
                    <a:p>
                      <a:pPr indent="0" lvl="0" marL="0" marR="0" rtl="0" algn="ctr">
                        <a:lnSpc>
                          <a:spcPct val="114285"/>
                        </a:lnSpc>
                        <a:spcBef>
                          <a:spcPts val="0"/>
                        </a:spcBef>
                        <a:spcAft>
                          <a:spcPts val="0"/>
                        </a:spcAft>
                        <a:buNone/>
                      </a:pPr>
                      <a:r>
                        <a:rPr lang="en-US" sz="1400" u="none" cap="none" strike="noStrike">
                          <a:latin typeface="Cambria Math"/>
                          <a:ea typeface="Cambria Math"/>
                          <a:cs typeface="Cambria Math"/>
                          <a:sym typeface="Cambria Math"/>
                        </a:rPr>
                        <a:t>…</a:t>
                      </a:r>
                      <a:endParaRPr sz="1400" u="none" cap="none" strike="noStrike">
                        <a:latin typeface="Cambria Math"/>
                        <a:ea typeface="Cambria Math"/>
                        <a:cs typeface="Cambria Math"/>
                        <a:sym typeface="Cambria Math"/>
                      </a:endParaRPr>
                    </a:p>
                  </a:txBody>
                  <a:tcPr marT="0" marB="0" marR="0" marL="0"/>
                </a:tc>
                <a:tc>
                  <a:txBody>
                    <a:bodyPr/>
                    <a:lstStyle/>
                    <a:p>
                      <a:pPr indent="0" lvl="0" marL="43180" marR="0" rtl="0" algn="ctr">
                        <a:lnSpc>
                          <a:spcPct val="114285"/>
                        </a:lnSpc>
                        <a:spcBef>
                          <a:spcPts val="0"/>
                        </a:spcBef>
                        <a:spcAft>
                          <a:spcPts val="0"/>
                        </a:spcAft>
                        <a:buNone/>
                      </a:pPr>
                      <a:r>
                        <a:rPr lang="en-US" sz="1400" u="none" cap="none" strike="noStrike">
                          <a:latin typeface="Cambria Math"/>
                          <a:ea typeface="Cambria Math"/>
                          <a:cs typeface="Cambria Math"/>
                          <a:sym typeface="Cambria Math"/>
                        </a:rPr>
                        <a:t>𝐼(0, 𝑁 − 1)</a:t>
                      </a:r>
                      <a:endParaRPr sz="1400" u="none" cap="none" strike="noStrike">
                        <a:latin typeface="Cambria Math"/>
                        <a:ea typeface="Cambria Math"/>
                        <a:cs typeface="Cambria Math"/>
                        <a:sym typeface="Cambria Math"/>
                      </a:endParaRPr>
                    </a:p>
                  </a:txBody>
                  <a:tcPr marT="0" marB="0" marR="0" marL="0">
                    <a:lnR cap="flat" cmpd="sng" w="28575">
                      <a:solidFill>
                        <a:srgbClr val="000000"/>
                      </a:solidFill>
                      <a:prstDash val="solid"/>
                      <a:round/>
                      <a:headEnd len="sm" w="sm" type="none"/>
                      <a:tailEnd len="sm" w="sm" type="none"/>
                    </a:lnR>
                  </a:tcPr>
                </a:tc>
              </a:tr>
              <a:tr h="215825">
                <a:tc>
                  <a:txBody>
                    <a:bodyPr/>
                    <a:lstStyle/>
                    <a:p>
                      <a:pPr indent="0" lvl="0" marL="0" marR="33020" rtl="0" algn="ctr">
                        <a:lnSpc>
                          <a:spcPct val="114285"/>
                        </a:lnSpc>
                        <a:spcBef>
                          <a:spcPts val="0"/>
                        </a:spcBef>
                        <a:spcAft>
                          <a:spcPts val="0"/>
                        </a:spcAft>
                        <a:buNone/>
                      </a:pPr>
                      <a:r>
                        <a:rPr lang="en-US" sz="1400" u="none" cap="none" strike="noStrike">
                          <a:latin typeface="Cambria Math"/>
                          <a:ea typeface="Cambria Math"/>
                          <a:cs typeface="Cambria Math"/>
                          <a:sym typeface="Cambria Math"/>
                        </a:rPr>
                        <a:t>𝐼(1,0)</a:t>
                      </a:r>
                      <a:endParaRPr sz="1400" u="none" cap="none" strike="noStrike">
                        <a:latin typeface="Cambria Math"/>
                        <a:ea typeface="Cambria Math"/>
                        <a:cs typeface="Cambria Math"/>
                        <a:sym typeface="Cambria Math"/>
                      </a:endParaRPr>
                    </a:p>
                  </a:txBody>
                  <a:tcPr marT="0" marB="0" marR="0" marL="0">
                    <a:lnL cap="flat" cmpd="sng" w="28575">
                      <a:solidFill>
                        <a:srgbClr val="000000"/>
                      </a:solidFill>
                      <a:prstDash val="solid"/>
                      <a:round/>
                      <a:headEnd len="sm" w="sm" type="none"/>
                      <a:tailEnd len="sm" w="sm" type="none"/>
                    </a:lnL>
                  </a:tcPr>
                </a:tc>
                <a:tc>
                  <a:txBody>
                    <a:bodyPr/>
                    <a:lstStyle/>
                    <a:p>
                      <a:pPr indent="0" lvl="0" marL="635" marR="0" rtl="0" algn="ctr">
                        <a:lnSpc>
                          <a:spcPct val="114285"/>
                        </a:lnSpc>
                        <a:spcBef>
                          <a:spcPts val="0"/>
                        </a:spcBef>
                        <a:spcAft>
                          <a:spcPts val="0"/>
                        </a:spcAft>
                        <a:buNone/>
                      </a:pPr>
                      <a:r>
                        <a:rPr lang="en-US" sz="1400" u="none" cap="none" strike="noStrike">
                          <a:latin typeface="Cambria Math"/>
                          <a:ea typeface="Cambria Math"/>
                          <a:cs typeface="Cambria Math"/>
                          <a:sym typeface="Cambria Math"/>
                        </a:rPr>
                        <a:t>𝐼(1,1)</a:t>
                      </a:r>
                      <a:endParaRPr sz="1400" u="none" cap="none" strike="noStrike">
                        <a:latin typeface="Cambria Math"/>
                        <a:ea typeface="Cambria Math"/>
                        <a:cs typeface="Cambria Math"/>
                        <a:sym typeface="Cambria Math"/>
                      </a:endParaRPr>
                    </a:p>
                  </a:txBody>
                  <a:tcPr marT="0" marB="0" marR="0" marL="0"/>
                </a:tc>
                <a:tc>
                  <a:txBody>
                    <a:bodyPr/>
                    <a:lstStyle/>
                    <a:p>
                      <a:pPr indent="0" lvl="0" marL="0" marR="0" rtl="0" algn="ctr">
                        <a:lnSpc>
                          <a:spcPct val="114285"/>
                        </a:lnSpc>
                        <a:spcBef>
                          <a:spcPts val="0"/>
                        </a:spcBef>
                        <a:spcAft>
                          <a:spcPts val="0"/>
                        </a:spcAft>
                        <a:buNone/>
                      </a:pPr>
                      <a:r>
                        <a:rPr lang="en-US" sz="1400" u="none" cap="none" strike="noStrike">
                          <a:latin typeface="Cambria Math"/>
                          <a:ea typeface="Cambria Math"/>
                          <a:cs typeface="Cambria Math"/>
                          <a:sym typeface="Cambria Math"/>
                        </a:rPr>
                        <a:t>…</a:t>
                      </a:r>
                      <a:endParaRPr sz="1400" u="none" cap="none" strike="noStrike">
                        <a:latin typeface="Cambria Math"/>
                        <a:ea typeface="Cambria Math"/>
                        <a:cs typeface="Cambria Math"/>
                        <a:sym typeface="Cambria Math"/>
                      </a:endParaRPr>
                    </a:p>
                  </a:txBody>
                  <a:tcPr marT="0" marB="0" marR="0" marL="0"/>
                </a:tc>
                <a:tc>
                  <a:txBody>
                    <a:bodyPr/>
                    <a:lstStyle/>
                    <a:p>
                      <a:pPr indent="0" lvl="0" marL="43180" marR="0" rtl="0" algn="ctr">
                        <a:lnSpc>
                          <a:spcPct val="114285"/>
                        </a:lnSpc>
                        <a:spcBef>
                          <a:spcPts val="0"/>
                        </a:spcBef>
                        <a:spcAft>
                          <a:spcPts val="0"/>
                        </a:spcAft>
                        <a:buNone/>
                      </a:pPr>
                      <a:r>
                        <a:rPr lang="en-US" sz="1400" u="none" cap="none" strike="noStrike">
                          <a:latin typeface="Cambria Math"/>
                          <a:ea typeface="Cambria Math"/>
                          <a:cs typeface="Cambria Math"/>
                          <a:sym typeface="Cambria Math"/>
                        </a:rPr>
                        <a:t>𝐼(1, 𝑁 − 1)</a:t>
                      </a:r>
                      <a:endParaRPr sz="1400" u="none" cap="none" strike="noStrike">
                        <a:latin typeface="Cambria Math"/>
                        <a:ea typeface="Cambria Math"/>
                        <a:cs typeface="Cambria Math"/>
                        <a:sym typeface="Cambria Math"/>
                      </a:endParaRPr>
                    </a:p>
                  </a:txBody>
                  <a:tcPr marT="0" marB="0" marR="0" marL="0">
                    <a:lnR cap="flat" cmpd="sng" w="28575">
                      <a:solidFill>
                        <a:srgbClr val="000000"/>
                      </a:solidFill>
                      <a:prstDash val="solid"/>
                      <a:round/>
                      <a:headEnd len="sm" w="sm" type="none"/>
                      <a:tailEnd len="sm" w="sm" type="none"/>
                    </a:lnR>
                  </a:tcPr>
                </a:tc>
              </a:tr>
              <a:tr h="208775">
                <a:tc>
                  <a:txBody>
                    <a:bodyPr/>
                    <a:lstStyle/>
                    <a:p>
                      <a:pPr indent="0" lvl="0" marL="0" marR="34925" rtl="0" algn="ctr">
                        <a:lnSpc>
                          <a:spcPct val="110357"/>
                        </a:lnSpc>
                        <a:spcBef>
                          <a:spcPts val="0"/>
                        </a:spcBef>
                        <a:spcAft>
                          <a:spcPts val="0"/>
                        </a:spcAft>
                        <a:buNone/>
                      </a:pPr>
                      <a:r>
                        <a:rPr lang="en-US" sz="1400" u="none" cap="none" strike="noStrike">
                          <a:latin typeface="Cambria Math"/>
                          <a:ea typeface="Cambria Math"/>
                          <a:cs typeface="Cambria Math"/>
                          <a:sym typeface="Cambria Math"/>
                        </a:rPr>
                        <a:t>⋮</a:t>
                      </a:r>
                      <a:endParaRPr sz="1400" u="none" cap="none" strike="noStrike">
                        <a:latin typeface="Cambria Math"/>
                        <a:ea typeface="Cambria Math"/>
                        <a:cs typeface="Cambria Math"/>
                        <a:sym typeface="Cambria Math"/>
                      </a:endParaRPr>
                    </a:p>
                  </a:txBody>
                  <a:tcPr marT="0" marB="0" marR="0" marL="0">
                    <a:lnL cap="flat" cmpd="sng" w="28575">
                      <a:solidFill>
                        <a:srgbClr val="000000"/>
                      </a:solidFill>
                      <a:prstDash val="solid"/>
                      <a:round/>
                      <a:headEnd len="sm" w="sm" type="none"/>
                      <a:tailEnd len="sm" w="sm" type="none"/>
                    </a:lnL>
                  </a:tcPr>
                </a:tc>
                <a:tc>
                  <a:txBody>
                    <a:bodyPr/>
                    <a:lstStyle/>
                    <a:p>
                      <a:pPr indent="0" lvl="0" marL="0" marR="0" rtl="0" algn="ctr">
                        <a:lnSpc>
                          <a:spcPct val="110357"/>
                        </a:lnSpc>
                        <a:spcBef>
                          <a:spcPts val="0"/>
                        </a:spcBef>
                        <a:spcAft>
                          <a:spcPts val="0"/>
                        </a:spcAft>
                        <a:buNone/>
                      </a:pPr>
                      <a:r>
                        <a:rPr lang="en-US" sz="1400" u="none" cap="none" strike="noStrike">
                          <a:latin typeface="Cambria Math"/>
                          <a:ea typeface="Cambria Math"/>
                          <a:cs typeface="Cambria Math"/>
                          <a:sym typeface="Cambria Math"/>
                        </a:rPr>
                        <a:t>⋮</a:t>
                      </a:r>
                      <a:endParaRPr sz="1400" u="none" cap="none" strike="noStrike">
                        <a:latin typeface="Cambria Math"/>
                        <a:ea typeface="Cambria Math"/>
                        <a:cs typeface="Cambria Math"/>
                        <a:sym typeface="Cambria Math"/>
                      </a:endParaRPr>
                    </a:p>
                  </a:txBody>
                  <a:tcPr marT="0" marB="0" marR="0" marL="0"/>
                </a:tc>
                <a:tc>
                  <a:txBody>
                    <a:bodyPr/>
                    <a:lstStyle/>
                    <a:p>
                      <a:pPr indent="0" lvl="0" marL="0" marR="0" rtl="0" algn="ctr">
                        <a:lnSpc>
                          <a:spcPct val="110357"/>
                        </a:lnSpc>
                        <a:spcBef>
                          <a:spcPts val="0"/>
                        </a:spcBef>
                        <a:spcAft>
                          <a:spcPts val="0"/>
                        </a:spcAft>
                        <a:buNone/>
                      </a:pPr>
                      <a:r>
                        <a:rPr lang="en-US" sz="1400" u="none" cap="none" strike="noStrike">
                          <a:latin typeface="Cambria Math"/>
                          <a:ea typeface="Cambria Math"/>
                          <a:cs typeface="Cambria Math"/>
                          <a:sym typeface="Cambria Math"/>
                        </a:rPr>
                        <a:t>⋱</a:t>
                      </a:r>
                      <a:endParaRPr sz="1400" u="none" cap="none" strike="noStrike">
                        <a:latin typeface="Cambria Math"/>
                        <a:ea typeface="Cambria Math"/>
                        <a:cs typeface="Cambria Math"/>
                        <a:sym typeface="Cambria Math"/>
                      </a:endParaRPr>
                    </a:p>
                  </a:txBody>
                  <a:tcPr marT="0" marB="0" marR="0" marL="0"/>
                </a:tc>
                <a:tc>
                  <a:txBody>
                    <a:bodyPr/>
                    <a:lstStyle/>
                    <a:p>
                      <a:pPr indent="0" lvl="0" marL="42545" marR="0" rtl="0" algn="ctr">
                        <a:lnSpc>
                          <a:spcPct val="110357"/>
                        </a:lnSpc>
                        <a:spcBef>
                          <a:spcPts val="0"/>
                        </a:spcBef>
                        <a:spcAft>
                          <a:spcPts val="0"/>
                        </a:spcAft>
                        <a:buNone/>
                      </a:pPr>
                      <a:r>
                        <a:rPr lang="en-US" sz="1400" u="none" cap="none" strike="noStrike">
                          <a:latin typeface="Cambria Math"/>
                          <a:ea typeface="Cambria Math"/>
                          <a:cs typeface="Cambria Math"/>
                          <a:sym typeface="Cambria Math"/>
                        </a:rPr>
                        <a:t>⋮</a:t>
                      </a:r>
                      <a:endParaRPr sz="1400" u="none" cap="none" strike="noStrike">
                        <a:latin typeface="Cambria Math"/>
                        <a:ea typeface="Cambria Math"/>
                        <a:cs typeface="Cambria Math"/>
                        <a:sym typeface="Cambria Math"/>
                      </a:endParaRPr>
                    </a:p>
                  </a:txBody>
                  <a:tcPr marT="0" marB="0" marR="0" marL="0">
                    <a:lnR cap="flat" cmpd="sng" w="28575">
                      <a:solidFill>
                        <a:srgbClr val="000000"/>
                      </a:solidFill>
                      <a:prstDash val="solid"/>
                      <a:round/>
                      <a:headEnd len="sm" w="sm" type="none"/>
                      <a:tailEnd len="sm" w="sm" type="none"/>
                    </a:lnR>
                  </a:tcPr>
                </a:tc>
              </a:tr>
              <a:tr h="208925">
                <a:tc>
                  <a:txBody>
                    <a:bodyPr/>
                    <a:lstStyle/>
                    <a:p>
                      <a:pPr indent="0" lvl="0" marL="0" marR="33020" rtl="0" algn="ctr">
                        <a:lnSpc>
                          <a:spcPct val="110357"/>
                        </a:lnSpc>
                        <a:spcBef>
                          <a:spcPts val="0"/>
                        </a:spcBef>
                        <a:spcAft>
                          <a:spcPts val="0"/>
                        </a:spcAft>
                        <a:buNone/>
                      </a:pPr>
                      <a:r>
                        <a:rPr lang="en-US" sz="1400" u="none" cap="none" strike="noStrike">
                          <a:latin typeface="Cambria Math"/>
                          <a:ea typeface="Cambria Math"/>
                          <a:cs typeface="Cambria Math"/>
                          <a:sym typeface="Cambria Math"/>
                        </a:rPr>
                        <a:t>𝐼(𝑀 − 1,0)</a:t>
                      </a:r>
                      <a:endParaRPr sz="1400" u="none" cap="none" strike="noStrike">
                        <a:latin typeface="Cambria Math"/>
                        <a:ea typeface="Cambria Math"/>
                        <a:cs typeface="Cambria Math"/>
                        <a:sym typeface="Cambria Math"/>
                      </a:endParaRPr>
                    </a:p>
                  </a:txBody>
                  <a:tcPr marT="0" marB="0" marR="0" marL="0">
                    <a:lnL cap="flat" cmpd="sng" w="28575">
                      <a:solidFill>
                        <a:srgbClr val="000000"/>
                      </a:solidFill>
                      <a:prstDash val="solid"/>
                      <a:round/>
                      <a:headEnd len="sm" w="sm" type="none"/>
                      <a:tailEnd len="sm" w="sm" type="none"/>
                    </a:lnL>
                  </a:tcPr>
                </a:tc>
                <a:tc>
                  <a:txBody>
                    <a:bodyPr/>
                    <a:lstStyle/>
                    <a:p>
                      <a:pPr indent="0" lvl="0" marL="0" marR="0" rtl="0" algn="ctr">
                        <a:lnSpc>
                          <a:spcPct val="110357"/>
                        </a:lnSpc>
                        <a:spcBef>
                          <a:spcPts val="0"/>
                        </a:spcBef>
                        <a:spcAft>
                          <a:spcPts val="0"/>
                        </a:spcAft>
                        <a:buNone/>
                      </a:pPr>
                      <a:r>
                        <a:rPr lang="en-US" sz="1400" u="none" cap="none" strike="noStrike">
                          <a:latin typeface="Cambria Math"/>
                          <a:ea typeface="Cambria Math"/>
                          <a:cs typeface="Cambria Math"/>
                          <a:sym typeface="Cambria Math"/>
                        </a:rPr>
                        <a:t>𝐼(𝑀 − 1,1)</a:t>
                      </a:r>
                      <a:endParaRPr sz="1400" u="none" cap="none" strike="noStrike">
                        <a:latin typeface="Cambria Math"/>
                        <a:ea typeface="Cambria Math"/>
                        <a:cs typeface="Cambria Math"/>
                        <a:sym typeface="Cambria Math"/>
                      </a:endParaRPr>
                    </a:p>
                  </a:txBody>
                  <a:tcPr marT="0" marB="0" marR="0" marL="0"/>
                </a:tc>
                <a:tc>
                  <a:txBody>
                    <a:bodyPr/>
                    <a:lstStyle/>
                    <a:p>
                      <a:pPr indent="0" lvl="0" marL="0" marR="0" rtl="0" algn="ctr">
                        <a:lnSpc>
                          <a:spcPct val="110357"/>
                        </a:lnSpc>
                        <a:spcBef>
                          <a:spcPts val="0"/>
                        </a:spcBef>
                        <a:spcAft>
                          <a:spcPts val="0"/>
                        </a:spcAft>
                        <a:buNone/>
                      </a:pPr>
                      <a:r>
                        <a:rPr lang="en-US" sz="1400" u="none" cap="none" strike="noStrike">
                          <a:latin typeface="Cambria Math"/>
                          <a:ea typeface="Cambria Math"/>
                          <a:cs typeface="Cambria Math"/>
                          <a:sym typeface="Cambria Math"/>
                        </a:rPr>
                        <a:t>…</a:t>
                      </a:r>
                      <a:endParaRPr sz="1400" u="none" cap="none" strike="noStrike">
                        <a:latin typeface="Cambria Math"/>
                        <a:ea typeface="Cambria Math"/>
                        <a:cs typeface="Cambria Math"/>
                        <a:sym typeface="Cambria Math"/>
                      </a:endParaRPr>
                    </a:p>
                  </a:txBody>
                  <a:tcPr marT="0" marB="0" marR="0" marL="0"/>
                </a:tc>
                <a:tc>
                  <a:txBody>
                    <a:bodyPr/>
                    <a:lstStyle/>
                    <a:p>
                      <a:pPr indent="0" lvl="0" marL="44450" marR="0" rtl="0" algn="ctr">
                        <a:lnSpc>
                          <a:spcPct val="110357"/>
                        </a:lnSpc>
                        <a:spcBef>
                          <a:spcPts val="0"/>
                        </a:spcBef>
                        <a:spcAft>
                          <a:spcPts val="0"/>
                        </a:spcAft>
                        <a:buNone/>
                      </a:pPr>
                      <a:r>
                        <a:rPr lang="en-US" sz="1400" u="none" cap="none" strike="noStrike">
                          <a:latin typeface="Cambria Math"/>
                          <a:ea typeface="Cambria Math"/>
                          <a:cs typeface="Cambria Math"/>
                          <a:sym typeface="Cambria Math"/>
                        </a:rPr>
                        <a:t>𝐼(𝑀 − 1, 𝑁 − 1)</a:t>
                      </a:r>
                      <a:endParaRPr sz="1400" u="none" cap="none" strike="noStrike">
                        <a:latin typeface="Cambria Math"/>
                        <a:ea typeface="Cambria Math"/>
                        <a:cs typeface="Cambria Math"/>
                        <a:sym typeface="Cambria Math"/>
                      </a:endParaRPr>
                    </a:p>
                  </a:txBody>
                  <a:tcPr marT="0" marB="0" marR="0" marL="0">
                    <a:lnR cap="flat" cmpd="sng" w="28575">
                      <a:solidFill>
                        <a:srgbClr val="000000"/>
                      </a:solidFill>
                      <a:prstDash val="solid"/>
                      <a:round/>
                      <a:headEnd len="sm" w="sm" type="none"/>
                      <a:tailEnd len="sm" w="sm" type="none"/>
                    </a:lnR>
                  </a:tcPr>
                </a:tc>
              </a:tr>
            </a:tbl>
          </a:graphicData>
        </a:graphic>
      </p:graphicFrame>
      <p:sp>
        <p:nvSpPr>
          <p:cNvPr id="327" name="Google Shape;327;p24"/>
          <p:cNvSpPr txBox="1"/>
          <p:nvPr/>
        </p:nvSpPr>
        <p:spPr>
          <a:xfrm>
            <a:off x="6065011" y="4376320"/>
            <a:ext cx="698400" cy="537300"/>
          </a:xfrm>
          <a:prstGeom prst="rect">
            <a:avLst/>
          </a:prstGeom>
          <a:noFill/>
          <a:ln>
            <a:noFill/>
          </a:ln>
        </p:spPr>
        <p:txBody>
          <a:bodyPr anchorCtr="0" anchor="t" bIns="0" lIns="0" spcFirstLastPara="1" rIns="0" wrap="square" tIns="74925">
            <a:noAutofit/>
          </a:bodyPr>
          <a:lstStyle/>
          <a:p>
            <a:pPr indent="0" lvl="0" marL="12700" marR="0" rtl="0" algn="l">
              <a:lnSpc>
                <a:spcPct val="100000"/>
              </a:lnSpc>
              <a:spcBef>
                <a:spcPts val="0"/>
              </a:spcBef>
              <a:spcAft>
                <a:spcPts val="0"/>
              </a:spcAft>
              <a:buNone/>
            </a:pPr>
            <a:r>
              <a:rPr lang="en-US" sz="1400">
                <a:latin typeface="Cambria Math"/>
                <a:ea typeface="Cambria Math"/>
                <a:cs typeface="Cambria Math"/>
                <a:sym typeface="Cambria Math"/>
              </a:rPr>
              <a:t>𝐼 𝑥, 𝑦 =</a:t>
            </a:r>
            <a:endParaRPr sz="1400">
              <a:latin typeface="Cambria Math"/>
              <a:ea typeface="Cambria Math"/>
              <a:cs typeface="Cambria Math"/>
              <a:sym typeface="Cambria Math"/>
            </a:endParaRPr>
          </a:p>
          <a:p>
            <a:pPr indent="0" lvl="0" marL="74930" marR="0" rtl="0" algn="l">
              <a:lnSpc>
                <a:spcPct val="100000"/>
              </a:lnSpc>
              <a:spcBef>
                <a:spcPts val="415"/>
              </a:spcBef>
              <a:spcAft>
                <a:spcPts val="0"/>
              </a:spcAft>
              <a:buNone/>
            </a:pPr>
            <a:r>
              <a:rPr lang="en-US" sz="1200">
                <a:latin typeface="Calibri"/>
                <a:ea typeface="Calibri"/>
                <a:cs typeface="Calibri"/>
                <a:sym typeface="Calibri"/>
              </a:rPr>
              <a:t>(fil,col)</a:t>
            </a:r>
            <a:endParaRPr sz="12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25"/>
          <p:cNvSpPr/>
          <p:nvPr/>
        </p:nvSpPr>
        <p:spPr>
          <a:xfrm>
            <a:off x="4596384" y="1973580"/>
            <a:ext cx="2006600" cy="1753235"/>
          </a:xfrm>
          <a:custGeom>
            <a:rect b="b" l="l" r="r" t="t"/>
            <a:pathLst>
              <a:path extrusionOk="0" h="1753235" w="2006600">
                <a:moveTo>
                  <a:pt x="0" y="0"/>
                </a:moveTo>
                <a:lnTo>
                  <a:pt x="2006599" y="1753108"/>
                </a:lnTo>
              </a:path>
            </a:pathLst>
          </a:custGeom>
          <a:noFill/>
          <a:ln cap="flat" cmpd="sng" w="9525">
            <a:solidFill>
              <a:srgbClr val="00AFE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3" name="Google Shape;333;p25"/>
          <p:cNvSpPr/>
          <p:nvPr/>
        </p:nvSpPr>
        <p:spPr>
          <a:xfrm>
            <a:off x="4573523" y="1958340"/>
            <a:ext cx="2029459" cy="1800225"/>
          </a:xfrm>
          <a:custGeom>
            <a:rect b="b" l="l" r="r" t="t"/>
            <a:pathLst>
              <a:path extrusionOk="0" h="1800225" w="2029459">
                <a:moveTo>
                  <a:pt x="0" y="1800225"/>
                </a:moveTo>
                <a:lnTo>
                  <a:pt x="2028952" y="0"/>
                </a:lnTo>
              </a:path>
            </a:pathLst>
          </a:custGeom>
          <a:noFill/>
          <a:ln cap="flat" cmpd="sng" w="9525">
            <a:solidFill>
              <a:srgbClr val="00AFE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4" name="Google Shape;334;p25"/>
          <p:cNvSpPr txBox="1"/>
          <p:nvPr>
            <p:ph type="title"/>
          </p:nvPr>
        </p:nvSpPr>
        <p:spPr>
          <a:xfrm>
            <a:off x="1271777" y="364693"/>
            <a:ext cx="8451300" cy="537900"/>
          </a:xfrm>
          <a:prstGeom prst="rect">
            <a:avLst/>
          </a:prstGeom>
          <a:noFill/>
          <a:ln>
            <a:noFill/>
          </a:ln>
        </p:spPr>
        <p:txBody>
          <a:bodyPr anchorCtr="0" anchor="t" bIns="0" lIns="0" spcFirstLastPara="1" rIns="0" wrap="square" tIns="13950">
            <a:noAutofit/>
          </a:bodyPr>
          <a:lstStyle/>
          <a:p>
            <a:pPr indent="0" lvl="0" marL="12700" rtl="0" algn="l">
              <a:lnSpc>
                <a:spcPct val="100000"/>
              </a:lnSpc>
              <a:spcBef>
                <a:spcPts val="0"/>
              </a:spcBef>
              <a:spcAft>
                <a:spcPts val="0"/>
              </a:spcAft>
              <a:buNone/>
            </a:pPr>
            <a:r>
              <a:rPr lang="en-US"/>
              <a:t>Sistema de visión y procesamiento de imágenes</a:t>
            </a:r>
            <a:endParaRPr/>
          </a:p>
        </p:txBody>
      </p:sp>
      <p:sp>
        <p:nvSpPr>
          <p:cNvPr id="335" name="Google Shape;335;p25"/>
          <p:cNvSpPr txBox="1"/>
          <p:nvPr/>
        </p:nvSpPr>
        <p:spPr>
          <a:xfrm>
            <a:off x="868781" y="1240028"/>
            <a:ext cx="3342600" cy="334500"/>
          </a:xfrm>
          <a:prstGeom prst="rect">
            <a:avLst/>
          </a:prstGeom>
          <a:noFill/>
          <a:ln>
            <a:noFill/>
          </a:ln>
        </p:spPr>
        <p:txBody>
          <a:bodyPr anchorCtr="0" anchor="t" bIns="0" lIns="0" spcFirstLastPara="1" rIns="0" wrap="square" tIns="15875">
            <a:noAutofit/>
          </a:bodyPr>
          <a:lstStyle/>
          <a:p>
            <a:pPr indent="0" lvl="0" marL="12700" marR="0" rtl="0" algn="l">
              <a:lnSpc>
                <a:spcPct val="100000"/>
              </a:lnSpc>
              <a:spcBef>
                <a:spcPts val="0"/>
              </a:spcBef>
              <a:spcAft>
                <a:spcPts val="0"/>
              </a:spcAft>
              <a:buNone/>
            </a:pPr>
            <a:r>
              <a:rPr lang="en-US" sz="2000">
                <a:latin typeface="Calibri"/>
                <a:ea typeface="Calibri"/>
                <a:cs typeface="Calibri"/>
                <a:sym typeface="Calibri"/>
              </a:rPr>
              <a:t>Relaciones básicas entre pixeles</a:t>
            </a:r>
            <a:endParaRPr sz="2000">
              <a:latin typeface="Calibri"/>
              <a:ea typeface="Calibri"/>
              <a:cs typeface="Calibri"/>
              <a:sym typeface="Calibri"/>
            </a:endParaRPr>
          </a:p>
        </p:txBody>
      </p:sp>
      <p:sp>
        <p:nvSpPr>
          <p:cNvPr id="336" name="Google Shape;336;p25"/>
          <p:cNvSpPr/>
          <p:nvPr/>
        </p:nvSpPr>
        <p:spPr>
          <a:xfrm>
            <a:off x="1331213" y="2591561"/>
            <a:ext cx="576580" cy="504825"/>
          </a:xfrm>
          <a:custGeom>
            <a:rect b="b" l="l" r="r" t="t"/>
            <a:pathLst>
              <a:path extrusionOk="0" h="504825" w="576580">
                <a:moveTo>
                  <a:pt x="0" y="504444"/>
                </a:moveTo>
                <a:lnTo>
                  <a:pt x="576072" y="504444"/>
                </a:lnTo>
                <a:lnTo>
                  <a:pt x="576072" y="0"/>
                </a:lnTo>
                <a:lnTo>
                  <a:pt x="0" y="0"/>
                </a:lnTo>
                <a:lnTo>
                  <a:pt x="0" y="504444"/>
                </a:lnTo>
                <a:close/>
              </a:path>
            </a:pathLst>
          </a:custGeom>
          <a:solidFill>
            <a:srgbClr val="BEBEB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7" name="Google Shape;337;p25"/>
          <p:cNvSpPr/>
          <p:nvPr/>
        </p:nvSpPr>
        <p:spPr>
          <a:xfrm>
            <a:off x="2483357" y="2591561"/>
            <a:ext cx="576580" cy="504825"/>
          </a:xfrm>
          <a:custGeom>
            <a:rect b="b" l="l" r="r" t="t"/>
            <a:pathLst>
              <a:path extrusionOk="0" h="504825" w="576580">
                <a:moveTo>
                  <a:pt x="0" y="504444"/>
                </a:moveTo>
                <a:lnTo>
                  <a:pt x="576071" y="504444"/>
                </a:lnTo>
                <a:lnTo>
                  <a:pt x="576071" y="0"/>
                </a:lnTo>
                <a:lnTo>
                  <a:pt x="0" y="0"/>
                </a:lnTo>
                <a:lnTo>
                  <a:pt x="0" y="504444"/>
                </a:lnTo>
                <a:close/>
              </a:path>
            </a:pathLst>
          </a:custGeom>
          <a:solidFill>
            <a:srgbClr val="BEBEB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8" name="Google Shape;338;p25"/>
          <p:cNvSpPr/>
          <p:nvPr/>
        </p:nvSpPr>
        <p:spPr>
          <a:xfrm>
            <a:off x="1907285" y="3096005"/>
            <a:ext cx="576580" cy="504825"/>
          </a:xfrm>
          <a:custGeom>
            <a:rect b="b" l="l" r="r" t="t"/>
            <a:pathLst>
              <a:path extrusionOk="0" h="504825" w="576580">
                <a:moveTo>
                  <a:pt x="0" y="504444"/>
                </a:moveTo>
                <a:lnTo>
                  <a:pt x="576072" y="504444"/>
                </a:lnTo>
                <a:lnTo>
                  <a:pt x="576072" y="0"/>
                </a:lnTo>
                <a:lnTo>
                  <a:pt x="0" y="0"/>
                </a:lnTo>
                <a:lnTo>
                  <a:pt x="0" y="504444"/>
                </a:lnTo>
                <a:close/>
              </a:path>
            </a:pathLst>
          </a:custGeom>
          <a:solidFill>
            <a:srgbClr val="BEBEB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9" name="Google Shape;339;p25"/>
          <p:cNvSpPr/>
          <p:nvPr/>
        </p:nvSpPr>
        <p:spPr>
          <a:xfrm>
            <a:off x="1907285" y="2088642"/>
            <a:ext cx="576580" cy="502919"/>
          </a:xfrm>
          <a:custGeom>
            <a:rect b="b" l="l" r="r" t="t"/>
            <a:pathLst>
              <a:path extrusionOk="0" h="502919" w="576580">
                <a:moveTo>
                  <a:pt x="0" y="502920"/>
                </a:moveTo>
                <a:lnTo>
                  <a:pt x="576072" y="502920"/>
                </a:lnTo>
                <a:lnTo>
                  <a:pt x="576072" y="0"/>
                </a:lnTo>
                <a:lnTo>
                  <a:pt x="0" y="0"/>
                </a:lnTo>
                <a:lnTo>
                  <a:pt x="0" y="502920"/>
                </a:lnTo>
                <a:close/>
              </a:path>
            </a:pathLst>
          </a:custGeom>
          <a:solidFill>
            <a:srgbClr val="BEBEB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0" name="Google Shape;340;p25"/>
          <p:cNvSpPr/>
          <p:nvPr/>
        </p:nvSpPr>
        <p:spPr>
          <a:xfrm>
            <a:off x="5319521" y="2591561"/>
            <a:ext cx="576579" cy="504825"/>
          </a:xfrm>
          <a:custGeom>
            <a:rect b="b" l="l" r="r" t="t"/>
            <a:pathLst>
              <a:path extrusionOk="0" h="504825" w="576579">
                <a:moveTo>
                  <a:pt x="0" y="504444"/>
                </a:moveTo>
                <a:lnTo>
                  <a:pt x="576072" y="504444"/>
                </a:lnTo>
                <a:lnTo>
                  <a:pt x="576072" y="0"/>
                </a:lnTo>
                <a:lnTo>
                  <a:pt x="0" y="0"/>
                </a:lnTo>
                <a:lnTo>
                  <a:pt x="0" y="50444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aphicFrame>
        <p:nvGraphicFramePr>
          <p:cNvPr id="341" name="Google Shape;341;p25"/>
          <p:cNvGraphicFramePr/>
          <p:nvPr/>
        </p:nvGraphicFramePr>
        <p:xfrm>
          <a:off x="1318260" y="2075688"/>
          <a:ext cx="3000000" cy="3000000"/>
        </p:xfrm>
        <a:graphic>
          <a:graphicData uri="http://schemas.openxmlformats.org/drawingml/2006/table">
            <a:tbl>
              <a:tblPr bandRow="1" firstRow="1">
                <a:noFill/>
                <a:tableStyleId>{A36BFB19-A694-4A99-BA87-3E47F6529586}</a:tableStyleId>
              </a:tblPr>
              <a:tblGrid>
                <a:gridCol w="575950"/>
                <a:gridCol w="575950"/>
                <a:gridCol w="575950"/>
              </a:tblGrid>
              <a:tr h="502925">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R cap="flat" cmpd="sng" w="28575">
                      <a:solidFill>
                        <a:srgbClr val="000000"/>
                      </a:solidFill>
                      <a:prstDash val="solid"/>
                      <a:round/>
                      <a:headEnd len="sm" w="sm" type="none"/>
                      <a:tailEnd len="sm" w="sm" type="none"/>
                    </a:lnR>
                    <a:lnB cap="flat" cmpd="sng" w="28575">
                      <a:solidFill>
                        <a:srgbClr val="000000"/>
                      </a:solidFill>
                      <a:prstDash val="solid"/>
                      <a:round/>
                      <a:headEnd len="sm" w="sm" type="none"/>
                      <a:tailEnd len="sm" w="sm" type="none"/>
                    </a:lnB>
                  </a:tcPr>
                </a:tc>
                <a:tc>
                  <a:txBody>
                    <a:bodyPr/>
                    <a:lstStyle/>
                    <a:p>
                      <a:pPr indent="0" lvl="0" marL="30480" marR="0" rtl="0" algn="ctr">
                        <a:lnSpc>
                          <a:spcPct val="100000"/>
                        </a:lnSpc>
                        <a:spcBef>
                          <a:spcPts val="0"/>
                        </a:spcBef>
                        <a:spcAft>
                          <a:spcPts val="0"/>
                        </a:spcAft>
                        <a:buNone/>
                      </a:pPr>
                      <a:r>
                        <a:rPr lang="en-US" sz="1400" u="none" cap="none" strike="noStrike">
                          <a:latin typeface="Calibri"/>
                          <a:ea typeface="Calibri"/>
                          <a:cs typeface="Calibri"/>
                          <a:sym typeface="Calibri"/>
                        </a:rPr>
                        <a:t>V</a:t>
                      </a:r>
                      <a:r>
                        <a:rPr baseline="-25000" lang="en-US" sz="1350" u="none" cap="none" strike="noStrike">
                          <a:latin typeface="Calibri"/>
                          <a:ea typeface="Calibri"/>
                          <a:cs typeface="Calibri"/>
                          <a:sym typeface="Calibri"/>
                        </a:rPr>
                        <a:t>2</a:t>
                      </a:r>
                      <a:endParaRPr baseline="-25000" sz="1350" u="none" cap="none" strike="noStrike">
                        <a:latin typeface="Calibri"/>
                        <a:ea typeface="Calibri"/>
                        <a:cs typeface="Calibri"/>
                        <a:sym typeface="Calibri"/>
                      </a:endParaRPr>
                    </a:p>
                  </a:txBody>
                  <a:tcPr marT="1168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BEBEBE"/>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B cap="flat" cmpd="sng" w="28575">
                      <a:solidFill>
                        <a:srgbClr val="000000"/>
                      </a:solidFill>
                      <a:prstDash val="solid"/>
                      <a:round/>
                      <a:headEnd len="sm" w="sm" type="none"/>
                      <a:tailEnd len="sm" w="sm" type="none"/>
                    </a:lnB>
                  </a:tcPr>
                </a:tc>
              </a:tr>
              <a:tr h="504450">
                <a:tc>
                  <a:txBody>
                    <a:bodyPr/>
                    <a:lstStyle/>
                    <a:p>
                      <a:pPr indent="0" lvl="0" marL="8255" marR="0" rtl="0" algn="ctr">
                        <a:lnSpc>
                          <a:spcPct val="100000"/>
                        </a:lnSpc>
                        <a:spcBef>
                          <a:spcPts val="0"/>
                        </a:spcBef>
                        <a:spcAft>
                          <a:spcPts val="0"/>
                        </a:spcAft>
                        <a:buNone/>
                      </a:pPr>
                      <a:r>
                        <a:rPr lang="en-US" sz="1400" u="none" cap="none" strike="noStrike">
                          <a:latin typeface="Calibri"/>
                          <a:ea typeface="Calibri"/>
                          <a:cs typeface="Calibri"/>
                          <a:sym typeface="Calibri"/>
                        </a:rPr>
                        <a:t>V</a:t>
                      </a:r>
                      <a:r>
                        <a:rPr baseline="-25000" lang="en-US" sz="1350" u="none" cap="none" strike="noStrike">
                          <a:latin typeface="Calibri"/>
                          <a:ea typeface="Calibri"/>
                          <a:cs typeface="Calibri"/>
                          <a:sym typeface="Calibri"/>
                        </a:rPr>
                        <a:t>1</a:t>
                      </a:r>
                      <a:endParaRPr baseline="-25000" sz="1350" u="none" cap="none" strike="noStrike">
                        <a:latin typeface="Calibri"/>
                        <a:ea typeface="Calibri"/>
                        <a:cs typeface="Calibri"/>
                        <a:sym typeface="Calibri"/>
                      </a:endParaRPr>
                    </a:p>
                  </a:txBody>
                  <a:tcPr marT="1295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BEBEBE"/>
                    </a:solidFill>
                  </a:tcPr>
                </a:tc>
                <a:tc>
                  <a:txBody>
                    <a:bodyPr/>
                    <a:lstStyle/>
                    <a:p>
                      <a:pPr indent="0" lvl="0" marL="8890" marR="0" rtl="0" algn="ctr">
                        <a:lnSpc>
                          <a:spcPct val="100000"/>
                        </a:lnSpc>
                        <a:spcBef>
                          <a:spcPts val="0"/>
                        </a:spcBef>
                        <a:spcAft>
                          <a:spcPts val="0"/>
                        </a:spcAft>
                        <a:buNone/>
                      </a:pPr>
                      <a:r>
                        <a:rPr lang="en-US" sz="2000" u="none" cap="none" strike="noStrike">
                          <a:latin typeface="Calibri"/>
                          <a:ea typeface="Calibri"/>
                          <a:cs typeface="Calibri"/>
                          <a:sym typeface="Calibri"/>
                        </a:rPr>
                        <a:t>P</a:t>
                      </a:r>
                      <a:endParaRPr sz="2000" u="none" cap="none" strike="noStrike">
                        <a:latin typeface="Calibri"/>
                        <a:ea typeface="Calibri"/>
                        <a:cs typeface="Calibri"/>
                        <a:sym typeface="Calibri"/>
                      </a:endParaRPr>
                    </a:p>
                  </a:txBody>
                  <a:tcPr marT="933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222884" marR="0" rtl="0" algn="l">
                        <a:lnSpc>
                          <a:spcPct val="100000"/>
                        </a:lnSpc>
                        <a:spcBef>
                          <a:spcPts val="0"/>
                        </a:spcBef>
                        <a:spcAft>
                          <a:spcPts val="0"/>
                        </a:spcAft>
                        <a:buNone/>
                      </a:pPr>
                      <a:r>
                        <a:rPr lang="en-US" sz="1400" u="none" cap="none" strike="noStrike">
                          <a:latin typeface="Calibri"/>
                          <a:ea typeface="Calibri"/>
                          <a:cs typeface="Calibri"/>
                          <a:sym typeface="Calibri"/>
                        </a:rPr>
                        <a:t>V</a:t>
                      </a:r>
                      <a:r>
                        <a:rPr baseline="-25000" lang="en-US" sz="1350" u="none" cap="none" strike="noStrike">
                          <a:latin typeface="Calibri"/>
                          <a:ea typeface="Calibri"/>
                          <a:cs typeface="Calibri"/>
                          <a:sym typeface="Calibri"/>
                        </a:rPr>
                        <a:t>3</a:t>
                      </a:r>
                      <a:endParaRPr baseline="-25000" sz="1350" u="none" cap="none" strike="noStrike">
                        <a:latin typeface="Calibri"/>
                        <a:ea typeface="Calibri"/>
                        <a:cs typeface="Calibri"/>
                        <a:sym typeface="Calibri"/>
                      </a:endParaRPr>
                    </a:p>
                  </a:txBody>
                  <a:tcPr marT="13207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BEBEBE"/>
                    </a:solidFill>
                  </a:tcPr>
                </a:tc>
              </a:tr>
              <a:tr h="504450">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tcPr>
                </a:tc>
                <a:tc>
                  <a:txBody>
                    <a:bodyPr/>
                    <a:lstStyle/>
                    <a:p>
                      <a:pPr indent="0" lvl="0" marL="30480" marR="0" rtl="0" algn="ctr">
                        <a:lnSpc>
                          <a:spcPct val="100000"/>
                        </a:lnSpc>
                        <a:spcBef>
                          <a:spcPts val="0"/>
                        </a:spcBef>
                        <a:spcAft>
                          <a:spcPts val="0"/>
                        </a:spcAft>
                        <a:buNone/>
                      </a:pPr>
                      <a:r>
                        <a:rPr lang="en-US" sz="1400" u="none" cap="none" strike="noStrike">
                          <a:latin typeface="Calibri"/>
                          <a:ea typeface="Calibri"/>
                          <a:cs typeface="Calibri"/>
                          <a:sym typeface="Calibri"/>
                        </a:rPr>
                        <a:t>V</a:t>
                      </a:r>
                      <a:r>
                        <a:rPr baseline="-25000" lang="en-US" sz="1350" u="none" cap="none" strike="noStrike">
                          <a:latin typeface="Calibri"/>
                          <a:ea typeface="Calibri"/>
                          <a:cs typeface="Calibri"/>
                          <a:sym typeface="Calibri"/>
                        </a:rPr>
                        <a:t>4</a:t>
                      </a:r>
                      <a:endParaRPr baseline="-25000" sz="1350" u="none" cap="none" strike="noStrike">
                        <a:latin typeface="Calibri"/>
                        <a:ea typeface="Calibri"/>
                        <a:cs typeface="Calibri"/>
                        <a:sym typeface="Calibri"/>
                      </a:endParaRPr>
                    </a:p>
                  </a:txBody>
                  <a:tcPr marT="12890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BEBEBE"/>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T cap="flat" cmpd="sng" w="28575">
                      <a:solidFill>
                        <a:srgbClr val="000000"/>
                      </a:solidFill>
                      <a:prstDash val="solid"/>
                      <a:round/>
                      <a:headEnd len="sm" w="sm" type="none"/>
                      <a:tailEnd len="sm" w="sm" type="none"/>
                    </a:lnT>
                  </a:tcPr>
                </a:tc>
              </a:tr>
            </a:tbl>
          </a:graphicData>
        </a:graphic>
      </p:graphicFrame>
      <p:graphicFrame>
        <p:nvGraphicFramePr>
          <p:cNvPr id="342" name="Google Shape;342;p25"/>
          <p:cNvGraphicFramePr/>
          <p:nvPr/>
        </p:nvGraphicFramePr>
        <p:xfrm>
          <a:off x="4730496" y="2075688"/>
          <a:ext cx="3000000" cy="3000000"/>
        </p:xfrm>
        <a:graphic>
          <a:graphicData uri="http://schemas.openxmlformats.org/drawingml/2006/table">
            <a:tbl>
              <a:tblPr bandRow="1" firstRow="1">
                <a:noFill/>
                <a:tableStyleId>{A36BFB19-A694-4A99-BA87-3E47F6529586}</a:tableStyleId>
              </a:tblPr>
              <a:tblGrid>
                <a:gridCol w="575950"/>
                <a:gridCol w="575950"/>
                <a:gridCol w="575950"/>
              </a:tblGrid>
              <a:tr h="502925">
                <a:tc>
                  <a:txBody>
                    <a:bodyPr/>
                    <a:lstStyle/>
                    <a:p>
                      <a:pPr indent="0" lvl="0" marL="0" marR="172085" rtl="0" algn="r">
                        <a:lnSpc>
                          <a:spcPct val="100000"/>
                        </a:lnSpc>
                        <a:spcBef>
                          <a:spcPts val="0"/>
                        </a:spcBef>
                        <a:spcAft>
                          <a:spcPts val="0"/>
                        </a:spcAft>
                        <a:buNone/>
                      </a:pPr>
                      <a:r>
                        <a:rPr lang="en-US" sz="1400" u="none" cap="none" strike="noStrike">
                          <a:latin typeface="Calibri"/>
                          <a:ea typeface="Calibri"/>
                          <a:cs typeface="Calibri"/>
                          <a:sym typeface="Calibri"/>
                        </a:rPr>
                        <a:t>V</a:t>
                      </a:r>
                      <a:r>
                        <a:rPr baseline="-25000" lang="en-US" sz="1350" u="none" cap="none" strike="noStrike">
                          <a:latin typeface="Calibri"/>
                          <a:ea typeface="Calibri"/>
                          <a:cs typeface="Calibri"/>
                          <a:sym typeface="Calibri"/>
                        </a:rPr>
                        <a:t>2</a:t>
                      </a:r>
                      <a:endParaRPr baseline="-25000" sz="1350" u="none" cap="none" strike="noStrike">
                        <a:latin typeface="Calibri"/>
                        <a:ea typeface="Calibri"/>
                        <a:cs typeface="Calibri"/>
                        <a:sym typeface="Calibri"/>
                      </a:endParaRPr>
                    </a:p>
                  </a:txBody>
                  <a:tcPr marT="1168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9999"/>
                    </a:solidFill>
                  </a:tcPr>
                </a:tc>
                <a:tc>
                  <a:txBody>
                    <a:bodyPr/>
                    <a:lstStyle/>
                    <a:p>
                      <a:pPr indent="0" lvl="0" marL="9525" marR="0" rtl="0" algn="ctr">
                        <a:lnSpc>
                          <a:spcPct val="100000"/>
                        </a:lnSpc>
                        <a:spcBef>
                          <a:spcPts val="0"/>
                        </a:spcBef>
                        <a:spcAft>
                          <a:spcPts val="0"/>
                        </a:spcAft>
                        <a:buNone/>
                      </a:pPr>
                      <a:r>
                        <a:rPr lang="en-US" sz="1400" u="none" cap="none" strike="noStrike">
                          <a:latin typeface="Calibri"/>
                          <a:ea typeface="Calibri"/>
                          <a:cs typeface="Calibri"/>
                          <a:sym typeface="Calibri"/>
                        </a:rPr>
                        <a:t>V</a:t>
                      </a:r>
                      <a:r>
                        <a:rPr baseline="-25000" lang="en-US" sz="1350" u="none" cap="none" strike="noStrike">
                          <a:latin typeface="Calibri"/>
                          <a:ea typeface="Calibri"/>
                          <a:cs typeface="Calibri"/>
                          <a:sym typeface="Calibri"/>
                        </a:rPr>
                        <a:t>3</a:t>
                      </a:r>
                      <a:endParaRPr baseline="-25000" sz="1350" u="none" cap="none" strike="noStrike">
                        <a:latin typeface="Calibri"/>
                        <a:ea typeface="Calibri"/>
                        <a:cs typeface="Calibri"/>
                        <a:sym typeface="Calibri"/>
                      </a:endParaRPr>
                    </a:p>
                  </a:txBody>
                  <a:tcPr marT="1168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BEBEBE"/>
                    </a:solidFill>
                  </a:tcPr>
                </a:tc>
                <a:tc>
                  <a:txBody>
                    <a:bodyPr/>
                    <a:lstStyle/>
                    <a:p>
                      <a:pPr indent="0" lvl="0" marL="0" marR="182880" rtl="0" algn="r">
                        <a:lnSpc>
                          <a:spcPct val="100000"/>
                        </a:lnSpc>
                        <a:spcBef>
                          <a:spcPts val="0"/>
                        </a:spcBef>
                        <a:spcAft>
                          <a:spcPts val="0"/>
                        </a:spcAft>
                        <a:buNone/>
                      </a:pPr>
                      <a:r>
                        <a:rPr lang="en-US" sz="1400" u="none" cap="none" strike="noStrike">
                          <a:latin typeface="Calibri"/>
                          <a:ea typeface="Calibri"/>
                          <a:cs typeface="Calibri"/>
                          <a:sym typeface="Calibri"/>
                        </a:rPr>
                        <a:t>V</a:t>
                      </a:r>
                      <a:r>
                        <a:rPr baseline="-25000" lang="en-US" sz="1350" u="none" cap="none" strike="noStrike">
                          <a:latin typeface="Calibri"/>
                          <a:ea typeface="Calibri"/>
                          <a:cs typeface="Calibri"/>
                          <a:sym typeface="Calibri"/>
                        </a:rPr>
                        <a:t>4</a:t>
                      </a:r>
                      <a:endParaRPr baseline="-25000" sz="1350" u="none" cap="none" strike="noStrike">
                        <a:latin typeface="Calibri"/>
                        <a:ea typeface="Calibri"/>
                        <a:cs typeface="Calibri"/>
                        <a:sym typeface="Calibri"/>
                      </a:endParaRPr>
                    </a:p>
                  </a:txBody>
                  <a:tcPr marT="1168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9999"/>
                    </a:solidFill>
                  </a:tcPr>
                </a:tc>
              </a:tr>
              <a:tr h="504450">
                <a:tc>
                  <a:txBody>
                    <a:bodyPr/>
                    <a:lstStyle/>
                    <a:p>
                      <a:pPr indent="0" lvl="0" marL="0" marR="160020" rtl="0" algn="r">
                        <a:lnSpc>
                          <a:spcPct val="100000"/>
                        </a:lnSpc>
                        <a:spcBef>
                          <a:spcPts val="0"/>
                        </a:spcBef>
                        <a:spcAft>
                          <a:spcPts val="0"/>
                        </a:spcAft>
                        <a:buNone/>
                      </a:pPr>
                      <a:r>
                        <a:rPr lang="en-US" sz="1400" u="none" cap="none" strike="noStrike">
                          <a:latin typeface="Calibri"/>
                          <a:ea typeface="Calibri"/>
                          <a:cs typeface="Calibri"/>
                          <a:sym typeface="Calibri"/>
                        </a:rPr>
                        <a:t>V</a:t>
                      </a:r>
                      <a:r>
                        <a:rPr baseline="-25000" lang="en-US" sz="1350" u="none" cap="none" strike="noStrike">
                          <a:latin typeface="Calibri"/>
                          <a:ea typeface="Calibri"/>
                          <a:cs typeface="Calibri"/>
                          <a:sym typeface="Calibri"/>
                        </a:rPr>
                        <a:t>1</a:t>
                      </a:r>
                      <a:endParaRPr baseline="-25000" sz="1350" u="none" cap="none" strike="noStrike">
                        <a:latin typeface="Calibri"/>
                        <a:ea typeface="Calibri"/>
                        <a:cs typeface="Calibri"/>
                        <a:sym typeface="Calibri"/>
                      </a:endParaRPr>
                    </a:p>
                  </a:txBody>
                  <a:tcPr marT="1244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BEBEBE"/>
                    </a:solidFill>
                  </a:tcPr>
                </a:tc>
                <a:tc>
                  <a:txBody>
                    <a:bodyPr/>
                    <a:lstStyle/>
                    <a:p>
                      <a:pPr indent="0" lvl="0" marL="33655" marR="0" rtl="0" algn="ctr">
                        <a:lnSpc>
                          <a:spcPct val="100000"/>
                        </a:lnSpc>
                        <a:spcBef>
                          <a:spcPts val="0"/>
                        </a:spcBef>
                        <a:spcAft>
                          <a:spcPts val="0"/>
                        </a:spcAft>
                        <a:buNone/>
                      </a:pPr>
                      <a:r>
                        <a:rPr lang="en-US" sz="2000" u="none" cap="none" strike="noStrike">
                          <a:latin typeface="Calibri"/>
                          <a:ea typeface="Calibri"/>
                          <a:cs typeface="Calibri"/>
                          <a:sym typeface="Calibri"/>
                        </a:rPr>
                        <a:t>P</a:t>
                      </a:r>
                      <a:endParaRPr sz="2000" u="none" cap="none" strike="noStrike">
                        <a:latin typeface="Calibri"/>
                        <a:ea typeface="Calibri"/>
                        <a:cs typeface="Calibri"/>
                        <a:sym typeface="Calibri"/>
                      </a:endParaRPr>
                    </a:p>
                  </a:txBody>
                  <a:tcPr marT="933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182880" rtl="0" algn="r">
                        <a:lnSpc>
                          <a:spcPct val="100000"/>
                        </a:lnSpc>
                        <a:spcBef>
                          <a:spcPts val="0"/>
                        </a:spcBef>
                        <a:spcAft>
                          <a:spcPts val="0"/>
                        </a:spcAft>
                        <a:buNone/>
                      </a:pPr>
                      <a:r>
                        <a:rPr lang="en-US" sz="1400" u="none" cap="none" strike="noStrike">
                          <a:latin typeface="Calibri"/>
                          <a:ea typeface="Calibri"/>
                          <a:cs typeface="Calibri"/>
                          <a:sym typeface="Calibri"/>
                        </a:rPr>
                        <a:t>V</a:t>
                      </a:r>
                      <a:r>
                        <a:rPr baseline="-25000" lang="en-US" sz="1350" u="none" cap="none" strike="noStrike">
                          <a:latin typeface="Calibri"/>
                          <a:ea typeface="Calibri"/>
                          <a:cs typeface="Calibri"/>
                          <a:sym typeface="Calibri"/>
                        </a:rPr>
                        <a:t>5</a:t>
                      </a:r>
                      <a:endParaRPr baseline="-25000" sz="1350" u="none" cap="none" strike="noStrike">
                        <a:latin typeface="Calibri"/>
                        <a:ea typeface="Calibri"/>
                        <a:cs typeface="Calibri"/>
                        <a:sym typeface="Calibri"/>
                      </a:endParaRPr>
                    </a:p>
                  </a:txBody>
                  <a:tcPr marT="1244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BEBEBE"/>
                    </a:solidFill>
                  </a:tcPr>
                </a:tc>
              </a:tr>
              <a:tr h="504450">
                <a:tc>
                  <a:txBody>
                    <a:bodyPr/>
                    <a:lstStyle/>
                    <a:p>
                      <a:pPr indent="0" lvl="0" marL="0" marR="160020" rtl="0" algn="r">
                        <a:lnSpc>
                          <a:spcPct val="100000"/>
                        </a:lnSpc>
                        <a:spcBef>
                          <a:spcPts val="0"/>
                        </a:spcBef>
                        <a:spcAft>
                          <a:spcPts val="0"/>
                        </a:spcAft>
                        <a:buNone/>
                      </a:pPr>
                      <a:r>
                        <a:rPr lang="en-US" sz="1400" u="none" cap="none" strike="noStrike">
                          <a:latin typeface="Calibri"/>
                          <a:ea typeface="Calibri"/>
                          <a:cs typeface="Calibri"/>
                          <a:sym typeface="Calibri"/>
                        </a:rPr>
                        <a:t>V</a:t>
                      </a:r>
                      <a:r>
                        <a:rPr baseline="-25000" lang="en-US" sz="1350" u="none" cap="none" strike="noStrike">
                          <a:latin typeface="Calibri"/>
                          <a:ea typeface="Calibri"/>
                          <a:cs typeface="Calibri"/>
                          <a:sym typeface="Calibri"/>
                        </a:rPr>
                        <a:t>8</a:t>
                      </a:r>
                      <a:endParaRPr baseline="-25000" sz="1350" u="none" cap="none" strike="noStrike">
                        <a:latin typeface="Calibri"/>
                        <a:ea typeface="Calibri"/>
                        <a:cs typeface="Calibri"/>
                        <a:sym typeface="Calibri"/>
                      </a:endParaRPr>
                    </a:p>
                  </a:txBody>
                  <a:tcPr marT="11747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9999"/>
                    </a:solidFill>
                  </a:tcPr>
                </a:tc>
                <a:tc>
                  <a:txBody>
                    <a:bodyPr/>
                    <a:lstStyle/>
                    <a:p>
                      <a:pPr indent="0" lvl="0" marL="9525" marR="0" rtl="0" algn="ctr">
                        <a:lnSpc>
                          <a:spcPct val="100000"/>
                        </a:lnSpc>
                        <a:spcBef>
                          <a:spcPts val="0"/>
                        </a:spcBef>
                        <a:spcAft>
                          <a:spcPts val="0"/>
                        </a:spcAft>
                        <a:buNone/>
                      </a:pPr>
                      <a:r>
                        <a:rPr lang="en-US" sz="1400" u="none" cap="none" strike="noStrike">
                          <a:latin typeface="Calibri"/>
                          <a:ea typeface="Calibri"/>
                          <a:cs typeface="Calibri"/>
                          <a:sym typeface="Calibri"/>
                        </a:rPr>
                        <a:t>V</a:t>
                      </a:r>
                      <a:r>
                        <a:rPr baseline="-25000" lang="en-US" sz="1350" u="none" cap="none" strike="noStrike">
                          <a:latin typeface="Calibri"/>
                          <a:ea typeface="Calibri"/>
                          <a:cs typeface="Calibri"/>
                          <a:sym typeface="Calibri"/>
                        </a:rPr>
                        <a:t>7</a:t>
                      </a:r>
                      <a:endParaRPr baseline="-25000" sz="1350" u="none" cap="none" strike="noStrike">
                        <a:latin typeface="Calibri"/>
                        <a:ea typeface="Calibri"/>
                        <a:cs typeface="Calibri"/>
                        <a:sym typeface="Calibri"/>
                      </a:endParaRPr>
                    </a:p>
                  </a:txBody>
                  <a:tcPr marT="11747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BEBEBE"/>
                    </a:solidFill>
                  </a:tcPr>
                </a:tc>
                <a:tc>
                  <a:txBody>
                    <a:bodyPr/>
                    <a:lstStyle/>
                    <a:p>
                      <a:pPr indent="0" lvl="0" marL="0" marR="182880" rtl="0" algn="r">
                        <a:lnSpc>
                          <a:spcPct val="100000"/>
                        </a:lnSpc>
                        <a:spcBef>
                          <a:spcPts val="0"/>
                        </a:spcBef>
                        <a:spcAft>
                          <a:spcPts val="0"/>
                        </a:spcAft>
                        <a:buNone/>
                      </a:pPr>
                      <a:r>
                        <a:rPr lang="en-US" sz="1400" u="none" cap="none" strike="noStrike">
                          <a:latin typeface="Calibri"/>
                          <a:ea typeface="Calibri"/>
                          <a:cs typeface="Calibri"/>
                          <a:sym typeface="Calibri"/>
                        </a:rPr>
                        <a:t>V</a:t>
                      </a:r>
                      <a:r>
                        <a:rPr baseline="-25000" lang="en-US" sz="1350" u="none" cap="none" strike="noStrike">
                          <a:latin typeface="Calibri"/>
                          <a:ea typeface="Calibri"/>
                          <a:cs typeface="Calibri"/>
                          <a:sym typeface="Calibri"/>
                        </a:rPr>
                        <a:t>6</a:t>
                      </a:r>
                      <a:endParaRPr baseline="-25000" sz="1350" u="none" cap="none" strike="noStrike">
                        <a:latin typeface="Calibri"/>
                        <a:ea typeface="Calibri"/>
                        <a:cs typeface="Calibri"/>
                        <a:sym typeface="Calibri"/>
                      </a:endParaRPr>
                    </a:p>
                  </a:txBody>
                  <a:tcPr marT="11747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9999"/>
                    </a:solidFill>
                  </a:tcPr>
                </a:tc>
              </a:tr>
            </a:tbl>
          </a:graphicData>
        </a:graphic>
      </p:graphicFrame>
      <p:sp>
        <p:nvSpPr>
          <p:cNvPr id="343" name="Google Shape;343;p25"/>
          <p:cNvSpPr txBox="1"/>
          <p:nvPr/>
        </p:nvSpPr>
        <p:spPr>
          <a:xfrm>
            <a:off x="582269" y="2748153"/>
            <a:ext cx="5937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200">
                <a:latin typeface="Calibri"/>
                <a:ea typeface="Calibri"/>
                <a:cs typeface="Calibri"/>
                <a:sym typeface="Calibri"/>
              </a:rPr>
              <a:t>izquierda</a:t>
            </a:r>
            <a:endParaRPr sz="1200">
              <a:latin typeface="Calibri"/>
              <a:ea typeface="Calibri"/>
              <a:cs typeface="Calibri"/>
              <a:sym typeface="Calibri"/>
            </a:endParaRPr>
          </a:p>
        </p:txBody>
      </p:sp>
      <p:sp>
        <p:nvSpPr>
          <p:cNvPr id="344" name="Google Shape;344;p25"/>
          <p:cNvSpPr txBox="1"/>
          <p:nvPr/>
        </p:nvSpPr>
        <p:spPr>
          <a:xfrm>
            <a:off x="3137407" y="2748534"/>
            <a:ext cx="5283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200">
                <a:latin typeface="Calibri"/>
                <a:ea typeface="Calibri"/>
                <a:cs typeface="Calibri"/>
                <a:sym typeface="Calibri"/>
              </a:rPr>
              <a:t>derecha</a:t>
            </a:r>
            <a:endParaRPr sz="1200">
              <a:latin typeface="Calibri"/>
              <a:ea typeface="Calibri"/>
              <a:cs typeface="Calibri"/>
              <a:sym typeface="Calibri"/>
            </a:endParaRPr>
          </a:p>
        </p:txBody>
      </p:sp>
      <p:sp>
        <p:nvSpPr>
          <p:cNvPr id="345" name="Google Shape;345;p25"/>
          <p:cNvSpPr txBox="1"/>
          <p:nvPr/>
        </p:nvSpPr>
        <p:spPr>
          <a:xfrm>
            <a:off x="2007870" y="1823720"/>
            <a:ext cx="3942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200">
                <a:latin typeface="Calibri"/>
                <a:ea typeface="Calibri"/>
                <a:cs typeface="Calibri"/>
                <a:sym typeface="Calibri"/>
              </a:rPr>
              <a:t>arriba</a:t>
            </a:r>
            <a:endParaRPr sz="1200">
              <a:latin typeface="Calibri"/>
              <a:ea typeface="Calibri"/>
              <a:cs typeface="Calibri"/>
              <a:sym typeface="Calibri"/>
            </a:endParaRPr>
          </a:p>
        </p:txBody>
      </p:sp>
      <p:sp>
        <p:nvSpPr>
          <p:cNvPr id="346" name="Google Shape;346;p25"/>
          <p:cNvSpPr txBox="1"/>
          <p:nvPr/>
        </p:nvSpPr>
        <p:spPr>
          <a:xfrm>
            <a:off x="2007870" y="3612641"/>
            <a:ext cx="3696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200">
                <a:latin typeface="Calibri"/>
                <a:ea typeface="Calibri"/>
                <a:cs typeface="Calibri"/>
                <a:sym typeface="Calibri"/>
              </a:rPr>
              <a:t>abajo</a:t>
            </a:r>
            <a:endParaRPr sz="1200">
              <a:latin typeface="Calibri"/>
              <a:ea typeface="Calibri"/>
              <a:cs typeface="Calibri"/>
              <a:sym typeface="Calibri"/>
            </a:endParaRPr>
          </a:p>
        </p:txBody>
      </p:sp>
      <p:sp>
        <p:nvSpPr>
          <p:cNvPr id="347" name="Google Shape;347;p25"/>
          <p:cNvSpPr txBox="1"/>
          <p:nvPr/>
        </p:nvSpPr>
        <p:spPr>
          <a:xfrm>
            <a:off x="4038980" y="2748153"/>
            <a:ext cx="5937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200">
                <a:latin typeface="Calibri"/>
                <a:ea typeface="Calibri"/>
                <a:cs typeface="Calibri"/>
                <a:sym typeface="Calibri"/>
              </a:rPr>
              <a:t>izquierda</a:t>
            </a:r>
            <a:endParaRPr sz="1200">
              <a:latin typeface="Calibri"/>
              <a:ea typeface="Calibri"/>
              <a:cs typeface="Calibri"/>
              <a:sym typeface="Calibri"/>
            </a:endParaRPr>
          </a:p>
        </p:txBody>
      </p:sp>
      <p:sp>
        <p:nvSpPr>
          <p:cNvPr id="348" name="Google Shape;348;p25"/>
          <p:cNvSpPr txBox="1"/>
          <p:nvPr/>
        </p:nvSpPr>
        <p:spPr>
          <a:xfrm>
            <a:off x="6594093" y="2748534"/>
            <a:ext cx="5283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200">
                <a:latin typeface="Calibri"/>
                <a:ea typeface="Calibri"/>
                <a:cs typeface="Calibri"/>
                <a:sym typeface="Calibri"/>
              </a:rPr>
              <a:t>derecha</a:t>
            </a:r>
            <a:endParaRPr sz="1200">
              <a:latin typeface="Calibri"/>
              <a:ea typeface="Calibri"/>
              <a:cs typeface="Calibri"/>
              <a:sym typeface="Calibri"/>
            </a:endParaRPr>
          </a:p>
        </p:txBody>
      </p:sp>
      <p:sp>
        <p:nvSpPr>
          <p:cNvPr id="349" name="Google Shape;349;p25"/>
          <p:cNvSpPr txBox="1"/>
          <p:nvPr/>
        </p:nvSpPr>
        <p:spPr>
          <a:xfrm>
            <a:off x="5464555" y="1823720"/>
            <a:ext cx="3942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200">
                <a:latin typeface="Calibri"/>
                <a:ea typeface="Calibri"/>
                <a:cs typeface="Calibri"/>
                <a:sym typeface="Calibri"/>
              </a:rPr>
              <a:t>arriba</a:t>
            </a:r>
            <a:endParaRPr sz="1200">
              <a:latin typeface="Calibri"/>
              <a:ea typeface="Calibri"/>
              <a:cs typeface="Calibri"/>
              <a:sym typeface="Calibri"/>
            </a:endParaRPr>
          </a:p>
        </p:txBody>
      </p:sp>
      <p:sp>
        <p:nvSpPr>
          <p:cNvPr id="350" name="Google Shape;350;p25"/>
          <p:cNvSpPr txBox="1"/>
          <p:nvPr/>
        </p:nvSpPr>
        <p:spPr>
          <a:xfrm>
            <a:off x="5464809" y="3612641"/>
            <a:ext cx="3696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200">
                <a:latin typeface="Calibri"/>
                <a:ea typeface="Calibri"/>
                <a:cs typeface="Calibri"/>
                <a:sym typeface="Calibri"/>
              </a:rPr>
              <a:t>abajo</a:t>
            </a:r>
            <a:endParaRPr sz="1200">
              <a:latin typeface="Calibri"/>
              <a:ea typeface="Calibri"/>
              <a:cs typeface="Calibri"/>
              <a:sym typeface="Calibri"/>
            </a:endParaRPr>
          </a:p>
        </p:txBody>
      </p:sp>
      <p:sp>
        <p:nvSpPr>
          <p:cNvPr id="351" name="Google Shape;351;p25"/>
          <p:cNvSpPr txBox="1"/>
          <p:nvPr/>
        </p:nvSpPr>
        <p:spPr>
          <a:xfrm>
            <a:off x="6684391" y="1788998"/>
            <a:ext cx="554400" cy="20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200">
                <a:latin typeface="Calibri"/>
                <a:ea typeface="Calibri"/>
                <a:cs typeface="Calibri"/>
                <a:sym typeface="Calibri"/>
              </a:rPr>
              <a:t>diagonal</a:t>
            </a:r>
            <a:endParaRPr sz="1200">
              <a:latin typeface="Calibri"/>
              <a:ea typeface="Calibri"/>
              <a:cs typeface="Calibri"/>
              <a:sym typeface="Calibri"/>
            </a:endParaRPr>
          </a:p>
        </p:txBody>
      </p:sp>
      <p:sp>
        <p:nvSpPr>
          <p:cNvPr id="352" name="Google Shape;352;p25"/>
          <p:cNvSpPr txBox="1"/>
          <p:nvPr/>
        </p:nvSpPr>
        <p:spPr>
          <a:xfrm>
            <a:off x="6635242" y="3684523"/>
            <a:ext cx="5544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200">
                <a:latin typeface="Calibri"/>
                <a:ea typeface="Calibri"/>
                <a:cs typeface="Calibri"/>
                <a:sym typeface="Calibri"/>
              </a:rPr>
              <a:t>diagonal</a:t>
            </a:r>
            <a:endParaRPr sz="1200">
              <a:latin typeface="Calibri"/>
              <a:ea typeface="Calibri"/>
              <a:cs typeface="Calibri"/>
              <a:sym typeface="Calibri"/>
            </a:endParaRPr>
          </a:p>
        </p:txBody>
      </p:sp>
      <p:sp>
        <p:nvSpPr>
          <p:cNvPr id="353" name="Google Shape;353;p25"/>
          <p:cNvSpPr txBox="1"/>
          <p:nvPr/>
        </p:nvSpPr>
        <p:spPr>
          <a:xfrm>
            <a:off x="1014171" y="4004817"/>
            <a:ext cx="5744100" cy="2879100"/>
          </a:xfrm>
          <a:prstGeom prst="rect">
            <a:avLst/>
          </a:prstGeom>
          <a:noFill/>
          <a:ln>
            <a:noFill/>
          </a:ln>
        </p:spPr>
        <p:txBody>
          <a:bodyPr anchorCtr="0" anchor="t" bIns="0" lIns="0" spcFirstLastPara="1" rIns="0" wrap="square" tIns="15875">
            <a:noAutofit/>
          </a:bodyPr>
          <a:lstStyle/>
          <a:p>
            <a:pPr indent="0" lvl="0" marL="156845" marR="0" rtl="0" algn="l">
              <a:lnSpc>
                <a:spcPct val="100000"/>
              </a:lnSpc>
              <a:spcBef>
                <a:spcPts val="0"/>
              </a:spcBef>
              <a:spcAft>
                <a:spcPts val="0"/>
              </a:spcAft>
              <a:buNone/>
            </a:pPr>
            <a:r>
              <a:rPr lang="en-US" sz="2000">
                <a:latin typeface="Calibri"/>
                <a:ea typeface="Calibri"/>
                <a:cs typeface="Calibri"/>
                <a:sym typeface="Calibri"/>
              </a:rPr>
              <a:t>Vecindad 4-vecinos	Vecindad 8-vecinos</a:t>
            </a:r>
            <a:endParaRPr sz="2000">
              <a:latin typeface="Calibri"/>
              <a:ea typeface="Calibri"/>
              <a:cs typeface="Calibri"/>
              <a:sym typeface="Calibri"/>
            </a:endParaRPr>
          </a:p>
          <a:p>
            <a:pPr indent="0" lvl="0" marL="0" marR="0" rtl="0" algn="l">
              <a:lnSpc>
                <a:spcPct val="100000"/>
              </a:lnSpc>
              <a:spcBef>
                <a:spcPts val="30"/>
              </a:spcBef>
              <a:spcAft>
                <a:spcPts val="0"/>
              </a:spcAft>
              <a:buNone/>
            </a:pPr>
            <a:r>
              <a:t/>
            </a:r>
            <a:endParaRPr sz="2450">
              <a:latin typeface="Calibri"/>
              <a:ea typeface="Calibri"/>
              <a:cs typeface="Calibri"/>
              <a:sym typeface="Calibri"/>
            </a:endParaRPr>
          </a:p>
          <a:p>
            <a:pPr indent="0" lvl="0" marL="12700" marR="5080" rtl="0" algn="l">
              <a:lnSpc>
                <a:spcPct val="101200"/>
              </a:lnSpc>
              <a:spcBef>
                <a:spcPts val="5"/>
              </a:spcBef>
              <a:spcAft>
                <a:spcPts val="0"/>
              </a:spcAft>
              <a:buNone/>
            </a:pPr>
            <a:r>
              <a:rPr lang="en-US" sz="2000">
                <a:latin typeface="Calibri"/>
                <a:ea typeface="Calibri"/>
                <a:cs typeface="Calibri"/>
                <a:sym typeface="Calibri"/>
              </a:rPr>
              <a:t>La conectividad es un concepto vinculado en la  ubicación de pixeles que poseen las mismas (o muy  cercanas) propiedades que permiten detectar regiones  u objetos presentes en una determinada imagen.</a:t>
            </a:r>
            <a:endParaRPr sz="2000">
              <a:latin typeface="Calibri"/>
              <a:ea typeface="Calibri"/>
              <a:cs typeface="Calibri"/>
              <a:sym typeface="Calibri"/>
            </a:endParaRPr>
          </a:p>
          <a:p>
            <a:pPr indent="0" lvl="0" marL="0" marR="0" rtl="0" algn="l">
              <a:lnSpc>
                <a:spcPct val="100000"/>
              </a:lnSpc>
              <a:spcBef>
                <a:spcPts val="45"/>
              </a:spcBef>
              <a:spcAft>
                <a:spcPts val="0"/>
              </a:spcAft>
              <a:buNone/>
            </a:pPr>
            <a:r>
              <a:t/>
            </a:r>
            <a:endParaRPr sz="1950">
              <a:latin typeface="Calibri"/>
              <a:ea typeface="Calibri"/>
              <a:cs typeface="Calibri"/>
              <a:sym typeface="Calibri"/>
            </a:endParaRPr>
          </a:p>
          <a:p>
            <a:pPr indent="0" lvl="0" marL="12700" marR="205103" rtl="0" algn="l">
              <a:lnSpc>
                <a:spcPct val="101499"/>
              </a:lnSpc>
              <a:spcBef>
                <a:spcPts val="0"/>
              </a:spcBef>
              <a:spcAft>
                <a:spcPts val="0"/>
              </a:spcAft>
              <a:buNone/>
            </a:pPr>
            <a:r>
              <a:rPr lang="en-US" sz="2000">
                <a:latin typeface="Calibri"/>
                <a:ea typeface="Calibri"/>
                <a:cs typeface="Calibri"/>
                <a:sym typeface="Calibri"/>
              </a:rPr>
              <a:t>Se puede aplicar tanto en imágenes monocromáticas  como en color</a:t>
            </a:r>
            <a:endParaRPr sz="2000">
              <a:latin typeface="Calibri"/>
              <a:ea typeface="Calibri"/>
              <a:cs typeface="Calibri"/>
              <a:sym typeface="Calibri"/>
            </a:endParaRPr>
          </a:p>
        </p:txBody>
      </p:sp>
      <p:sp>
        <p:nvSpPr>
          <p:cNvPr id="354" name="Google Shape;354;p25"/>
          <p:cNvSpPr/>
          <p:nvPr/>
        </p:nvSpPr>
        <p:spPr>
          <a:xfrm>
            <a:off x="7133843" y="4680204"/>
            <a:ext cx="3162300" cy="1778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aphicFrame>
        <p:nvGraphicFramePr>
          <p:cNvPr id="355" name="Google Shape;355;p25"/>
          <p:cNvGraphicFramePr/>
          <p:nvPr/>
        </p:nvGraphicFramePr>
        <p:xfrm>
          <a:off x="8093964" y="1930908"/>
          <a:ext cx="3000000" cy="3000000"/>
        </p:xfrm>
        <a:graphic>
          <a:graphicData uri="http://schemas.openxmlformats.org/drawingml/2006/table">
            <a:tbl>
              <a:tblPr bandRow="1" firstRow="1">
                <a:noFill/>
                <a:tableStyleId>{A36BFB19-A694-4A99-BA87-3E47F6529586}</a:tableStyleId>
              </a:tblPr>
              <a:tblGrid>
                <a:gridCol w="702300"/>
                <a:gridCol w="701050"/>
                <a:gridCol w="702300"/>
              </a:tblGrid>
              <a:tr h="617225">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2540" marR="0" rtl="0" algn="ctr">
                        <a:lnSpc>
                          <a:spcPct val="100000"/>
                        </a:lnSpc>
                        <a:spcBef>
                          <a:spcPts val="770"/>
                        </a:spcBef>
                        <a:spcAft>
                          <a:spcPts val="0"/>
                        </a:spcAft>
                        <a:buNone/>
                      </a:pPr>
                      <a:r>
                        <a:rPr lang="en-US" sz="800" u="none" cap="none" strike="noStrike">
                          <a:latin typeface="Cambria Math"/>
                          <a:ea typeface="Cambria Math"/>
                          <a:cs typeface="Cambria Math"/>
                          <a:sym typeface="Cambria Math"/>
                        </a:rPr>
                        <a:t>(𝑥 − 1, 𝑦 − 1)</a:t>
                      </a:r>
                      <a:endParaRPr sz="800" u="none" cap="none" strike="noStrike">
                        <a:latin typeface="Cambria Math"/>
                        <a:ea typeface="Cambria Math"/>
                        <a:cs typeface="Cambria Math"/>
                        <a:sym typeface="Cambria Math"/>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9999"/>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111125" rtl="0" algn="r">
                        <a:lnSpc>
                          <a:spcPct val="100000"/>
                        </a:lnSpc>
                        <a:spcBef>
                          <a:spcPts val="5"/>
                        </a:spcBef>
                        <a:spcAft>
                          <a:spcPts val="0"/>
                        </a:spcAft>
                        <a:buNone/>
                      </a:pPr>
                      <a:r>
                        <a:rPr lang="en-US" sz="800" u="none" cap="none" strike="noStrike">
                          <a:latin typeface="Cambria Math"/>
                          <a:ea typeface="Cambria Math"/>
                          <a:cs typeface="Cambria Math"/>
                          <a:sym typeface="Cambria Math"/>
                        </a:rPr>
                        <a:t>(𝑥 − 1, 𝑦)</a:t>
                      </a:r>
                      <a:endParaRPr sz="800" u="none" cap="none" strike="noStrike">
                        <a:latin typeface="Cambria Math"/>
                        <a:ea typeface="Cambria Math"/>
                        <a:cs typeface="Cambria Math"/>
                        <a:sym typeface="Cambria Math"/>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BEBEBE"/>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None/>
                      </a:pPr>
                      <a:r>
                        <a:t/>
                      </a:r>
                      <a:endParaRPr sz="800" u="none" cap="none" strike="noStrike">
                        <a:latin typeface="Times New Roman"/>
                        <a:ea typeface="Times New Roman"/>
                        <a:cs typeface="Times New Roman"/>
                        <a:sym typeface="Times New Roman"/>
                      </a:endParaRPr>
                    </a:p>
                    <a:p>
                      <a:pPr indent="0" lvl="0" marL="25400" marR="0" rtl="0" algn="ctr">
                        <a:lnSpc>
                          <a:spcPct val="100000"/>
                        </a:lnSpc>
                        <a:spcBef>
                          <a:spcPts val="0"/>
                        </a:spcBef>
                        <a:spcAft>
                          <a:spcPts val="0"/>
                        </a:spcAft>
                        <a:buNone/>
                      </a:pPr>
                      <a:r>
                        <a:rPr lang="en-US" sz="800" u="none" cap="none" strike="noStrike">
                          <a:latin typeface="Cambria Math"/>
                          <a:ea typeface="Cambria Math"/>
                          <a:cs typeface="Cambria Math"/>
                          <a:sym typeface="Cambria Math"/>
                        </a:rPr>
                        <a:t>(𝑥 − 1, 𝑦 + 1)</a:t>
                      </a:r>
                      <a:endParaRPr sz="800" u="none" cap="none" strike="noStrike">
                        <a:latin typeface="Cambria Math"/>
                        <a:ea typeface="Cambria Math"/>
                        <a:cs typeface="Cambria Math"/>
                        <a:sym typeface="Cambria Math"/>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9999"/>
                    </a:solidFill>
                  </a:tcPr>
                </a:tc>
              </a:tr>
              <a:tr h="615700">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29208" rtl="0" algn="ctr">
                        <a:lnSpc>
                          <a:spcPct val="100000"/>
                        </a:lnSpc>
                        <a:spcBef>
                          <a:spcPts val="810"/>
                        </a:spcBef>
                        <a:spcAft>
                          <a:spcPts val="0"/>
                        </a:spcAft>
                        <a:buNone/>
                      </a:pPr>
                      <a:r>
                        <a:rPr lang="en-US" sz="800" u="none" cap="none" strike="noStrike">
                          <a:latin typeface="Cambria Math"/>
                          <a:ea typeface="Cambria Math"/>
                          <a:cs typeface="Cambria Math"/>
                          <a:sym typeface="Cambria Math"/>
                        </a:rPr>
                        <a:t>(𝑥, 𝑦 − 1)</a:t>
                      </a:r>
                      <a:endParaRPr sz="800" u="none" cap="none" strike="noStrike">
                        <a:latin typeface="Cambria Math"/>
                        <a:ea typeface="Cambria Math"/>
                        <a:cs typeface="Cambria Math"/>
                        <a:sym typeface="Cambria Math"/>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BEBEBE"/>
                    </a:solidFill>
                  </a:tcPr>
                </a:tc>
                <a:tc>
                  <a:txBody>
                    <a:bodyPr/>
                    <a:lstStyle/>
                    <a:p>
                      <a:pPr indent="0" lvl="0" marL="0" marR="0" rtl="0" algn="l">
                        <a:lnSpc>
                          <a:spcPct val="100000"/>
                        </a:lnSpc>
                        <a:spcBef>
                          <a:spcPts val="0"/>
                        </a:spcBef>
                        <a:spcAft>
                          <a:spcPts val="0"/>
                        </a:spcAft>
                        <a:buNone/>
                      </a:pPr>
                      <a:r>
                        <a:t/>
                      </a:r>
                      <a:endParaRPr sz="1350" u="none" cap="none" strike="noStrike">
                        <a:latin typeface="Times New Roman"/>
                        <a:ea typeface="Times New Roman"/>
                        <a:cs typeface="Times New Roman"/>
                        <a:sym typeface="Times New Roman"/>
                      </a:endParaRPr>
                    </a:p>
                    <a:p>
                      <a:pPr indent="0" lvl="0" marL="0" marR="177800" rtl="0" algn="r">
                        <a:lnSpc>
                          <a:spcPct val="100000"/>
                        </a:lnSpc>
                        <a:spcBef>
                          <a:spcPts val="0"/>
                        </a:spcBef>
                        <a:spcAft>
                          <a:spcPts val="0"/>
                        </a:spcAft>
                        <a:buNone/>
                      </a:pPr>
                      <a:r>
                        <a:rPr lang="en-US" sz="1000" u="none" cap="none" strike="noStrike">
                          <a:latin typeface="Cambria Math"/>
                          <a:ea typeface="Cambria Math"/>
                          <a:cs typeface="Cambria Math"/>
                          <a:sym typeface="Cambria Math"/>
                        </a:rPr>
                        <a:t>(𝑥, 𝑦)</a:t>
                      </a:r>
                      <a:endParaRPr sz="1000" u="none" cap="none" strike="noStrike">
                        <a:latin typeface="Cambria Math"/>
                        <a:ea typeface="Cambria Math"/>
                        <a:cs typeface="Cambria Math"/>
                        <a:sym typeface="Cambria Math"/>
                      </a:endParaRPr>
                    </a:p>
                  </a:txBody>
                  <a:tcPr marT="57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19685" marR="0" rtl="0" algn="ctr">
                        <a:lnSpc>
                          <a:spcPct val="100000"/>
                        </a:lnSpc>
                        <a:spcBef>
                          <a:spcPts val="795"/>
                        </a:spcBef>
                        <a:spcAft>
                          <a:spcPts val="0"/>
                        </a:spcAft>
                        <a:buNone/>
                      </a:pPr>
                      <a:r>
                        <a:rPr lang="en-US" sz="800" u="none" cap="none" strike="noStrike">
                          <a:latin typeface="Cambria Math"/>
                          <a:ea typeface="Cambria Math"/>
                          <a:cs typeface="Cambria Math"/>
                          <a:sym typeface="Cambria Math"/>
                        </a:rPr>
                        <a:t>(𝑥, 𝑦 + 1)</a:t>
                      </a:r>
                      <a:endParaRPr sz="800" u="none" cap="none" strike="noStrike">
                        <a:latin typeface="Cambria Math"/>
                        <a:ea typeface="Cambria Math"/>
                        <a:cs typeface="Cambria Math"/>
                        <a:sym typeface="Cambria Math"/>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BEBEBE"/>
                    </a:solidFill>
                  </a:tcPr>
                </a:tc>
              </a:tr>
              <a:tr h="617225">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55"/>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US" sz="800" u="none" cap="none" strike="noStrike">
                          <a:latin typeface="Cambria Math"/>
                          <a:ea typeface="Cambria Math"/>
                          <a:cs typeface="Cambria Math"/>
                          <a:sym typeface="Cambria Math"/>
                        </a:rPr>
                        <a:t>(𝑥 + 1, 𝑦 − 1)</a:t>
                      </a:r>
                      <a:endParaRPr sz="800" u="none" cap="none" strike="noStrike">
                        <a:latin typeface="Cambria Math"/>
                        <a:ea typeface="Cambria Math"/>
                        <a:cs typeface="Cambria Math"/>
                        <a:sym typeface="Cambria Math"/>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9999"/>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55"/>
                        </a:spcBef>
                        <a:spcAft>
                          <a:spcPts val="0"/>
                        </a:spcAft>
                        <a:buNone/>
                      </a:pPr>
                      <a:r>
                        <a:t/>
                      </a:r>
                      <a:endParaRPr sz="800" u="none" cap="none" strike="noStrike">
                        <a:latin typeface="Times New Roman"/>
                        <a:ea typeface="Times New Roman"/>
                        <a:cs typeface="Times New Roman"/>
                        <a:sym typeface="Times New Roman"/>
                      </a:endParaRPr>
                    </a:p>
                    <a:p>
                      <a:pPr indent="0" lvl="0" marL="0" marR="154305" rtl="0" algn="r">
                        <a:lnSpc>
                          <a:spcPct val="100000"/>
                        </a:lnSpc>
                        <a:spcBef>
                          <a:spcPts val="0"/>
                        </a:spcBef>
                        <a:spcAft>
                          <a:spcPts val="0"/>
                        </a:spcAft>
                        <a:buNone/>
                      </a:pPr>
                      <a:r>
                        <a:rPr lang="en-US" sz="800" u="none" cap="none" strike="noStrike">
                          <a:latin typeface="Cambria Math"/>
                          <a:ea typeface="Cambria Math"/>
                          <a:cs typeface="Cambria Math"/>
                          <a:sym typeface="Cambria Math"/>
                        </a:rPr>
                        <a:t>(𝑥 + 1, 𝑦)</a:t>
                      </a:r>
                      <a:endParaRPr sz="800" u="none" cap="none" strike="noStrike">
                        <a:latin typeface="Cambria Math"/>
                        <a:ea typeface="Cambria Math"/>
                        <a:cs typeface="Cambria Math"/>
                        <a:sym typeface="Cambria Math"/>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BEBEBE"/>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35"/>
                        </a:spcBef>
                        <a:spcAft>
                          <a:spcPts val="0"/>
                        </a:spcAft>
                        <a:buNone/>
                      </a:pPr>
                      <a:r>
                        <a:t/>
                      </a:r>
                      <a:endParaRPr sz="800" u="none" cap="none" strike="noStrike">
                        <a:latin typeface="Times New Roman"/>
                        <a:ea typeface="Times New Roman"/>
                        <a:cs typeface="Times New Roman"/>
                        <a:sym typeface="Times New Roman"/>
                      </a:endParaRPr>
                    </a:p>
                    <a:p>
                      <a:pPr indent="0" lvl="0" marL="19050" marR="0" rtl="0" algn="ctr">
                        <a:lnSpc>
                          <a:spcPct val="100000"/>
                        </a:lnSpc>
                        <a:spcBef>
                          <a:spcPts val="0"/>
                        </a:spcBef>
                        <a:spcAft>
                          <a:spcPts val="0"/>
                        </a:spcAft>
                        <a:buNone/>
                      </a:pPr>
                      <a:r>
                        <a:rPr lang="en-US" sz="800" u="none" cap="none" strike="noStrike">
                          <a:latin typeface="Cambria Math"/>
                          <a:ea typeface="Cambria Math"/>
                          <a:cs typeface="Cambria Math"/>
                          <a:sym typeface="Cambria Math"/>
                        </a:rPr>
                        <a:t>(𝑥 + 1, 𝑦 + 1)</a:t>
                      </a:r>
                      <a:endParaRPr sz="800" u="none" cap="none" strike="noStrike">
                        <a:latin typeface="Cambria Math"/>
                        <a:ea typeface="Cambria Math"/>
                        <a:cs typeface="Cambria Math"/>
                        <a:sym typeface="Cambria Math"/>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9999"/>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26"/>
          <p:cNvSpPr txBox="1"/>
          <p:nvPr>
            <p:ph type="title"/>
          </p:nvPr>
        </p:nvSpPr>
        <p:spPr>
          <a:xfrm>
            <a:off x="1271777" y="364693"/>
            <a:ext cx="8451300" cy="537900"/>
          </a:xfrm>
          <a:prstGeom prst="rect">
            <a:avLst/>
          </a:prstGeom>
          <a:noFill/>
          <a:ln>
            <a:noFill/>
          </a:ln>
        </p:spPr>
        <p:txBody>
          <a:bodyPr anchorCtr="0" anchor="t" bIns="0" lIns="0" spcFirstLastPara="1" rIns="0" wrap="square" tIns="13950">
            <a:noAutofit/>
          </a:bodyPr>
          <a:lstStyle/>
          <a:p>
            <a:pPr indent="0" lvl="0" marL="12700" rtl="0" algn="l">
              <a:lnSpc>
                <a:spcPct val="100000"/>
              </a:lnSpc>
              <a:spcBef>
                <a:spcPts val="0"/>
              </a:spcBef>
              <a:spcAft>
                <a:spcPts val="0"/>
              </a:spcAft>
              <a:buNone/>
            </a:pPr>
            <a:r>
              <a:rPr lang="en-US"/>
              <a:t>Sistema de visión y procesamiento de imágenes</a:t>
            </a:r>
            <a:endParaRPr/>
          </a:p>
        </p:txBody>
      </p:sp>
      <p:sp>
        <p:nvSpPr>
          <p:cNvPr id="361" name="Google Shape;361;p26"/>
          <p:cNvSpPr txBox="1"/>
          <p:nvPr/>
        </p:nvSpPr>
        <p:spPr>
          <a:xfrm>
            <a:off x="942238" y="1196085"/>
            <a:ext cx="8498100" cy="2189400"/>
          </a:xfrm>
          <a:prstGeom prst="rect">
            <a:avLst/>
          </a:prstGeom>
          <a:noFill/>
          <a:ln>
            <a:noFill/>
          </a:ln>
        </p:spPr>
        <p:txBody>
          <a:bodyPr anchorCtr="0" anchor="t" bIns="0" lIns="0" spcFirstLastPara="1" rIns="0" wrap="square" tIns="15875">
            <a:noAutofit/>
          </a:bodyPr>
          <a:lstStyle/>
          <a:p>
            <a:pPr indent="0" lvl="0" marL="12700" marR="0" rtl="0" algn="l">
              <a:lnSpc>
                <a:spcPct val="100000"/>
              </a:lnSpc>
              <a:spcBef>
                <a:spcPts val="0"/>
              </a:spcBef>
              <a:spcAft>
                <a:spcPts val="0"/>
              </a:spcAft>
              <a:buNone/>
            </a:pPr>
            <a:r>
              <a:rPr lang="en-US" sz="2000">
                <a:latin typeface="Calibri"/>
                <a:ea typeface="Calibri"/>
                <a:cs typeface="Calibri"/>
                <a:sym typeface="Calibri"/>
              </a:rPr>
              <a:t>Medidas de distancia</a:t>
            </a:r>
            <a:endParaRPr sz="2000">
              <a:latin typeface="Calibri"/>
              <a:ea typeface="Calibri"/>
              <a:cs typeface="Calibri"/>
              <a:sym typeface="Calibri"/>
            </a:endParaRPr>
          </a:p>
          <a:p>
            <a:pPr indent="0" lvl="0" marL="0" marR="0" rtl="0" algn="l">
              <a:lnSpc>
                <a:spcPct val="100000"/>
              </a:lnSpc>
              <a:spcBef>
                <a:spcPts val="10"/>
              </a:spcBef>
              <a:spcAft>
                <a:spcPts val="0"/>
              </a:spcAft>
              <a:buNone/>
            </a:pPr>
            <a:r>
              <a:t/>
            </a:r>
            <a:endParaRPr sz="2000">
              <a:latin typeface="Calibri"/>
              <a:ea typeface="Calibri"/>
              <a:cs typeface="Calibri"/>
              <a:sym typeface="Calibri"/>
            </a:endParaRPr>
          </a:p>
          <a:p>
            <a:pPr indent="0" lvl="0" marL="84455" marR="5080" rtl="0" algn="l">
              <a:lnSpc>
                <a:spcPct val="101299"/>
              </a:lnSpc>
              <a:spcBef>
                <a:spcPts val="0"/>
              </a:spcBef>
              <a:spcAft>
                <a:spcPts val="0"/>
              </a:spcAft>
              <a:buNone/>
            </a:pPr>
            <a:r>
              <a:rPr lang="en-US" sz="2000">
                <a:latin typeface="Calibri"/>
                <a:ea typeface="Calibri"/>
                <a:cs typeface="Calibri"/>
                <a:sym typeface="Calibri"/>
              </a:rPr>
              <a:t>La distancia existente entre dos pixeles es una de las medidas más usadas en el  procesamiento de imágenes, con aplicaciones que van desde la similitud hasta la  medición de objetos encontrados en la escena.</a:t>
            </a:r>
            <a:endParaRPr sz="2000">
              <a:latin typeface="Calibri"/>
              <a:ea typeface="Calibri"/>
              <a:cs typeface="Calibri"/>
              <a:sym typeface="Calibri"/>
            </a:endParaRPr>
          </a:p>
          <a:p>
            <a:pPr indent="0" lvl="0" marL="0" marR="0" rtl="0" algn="l">
              <a:lnSpc>
                <a:spcPct val="100000"/>
              </a:lnSpc>
              <a:spcBef>
                <a:spcPts val="20"/>
              </a:spcBef>
              <a:spcAft>
                <a:spcPts val="0"/>
              </a:spcAft>
              <a:buNone/>
            </a:pPr>
            <a:r>
              <a:t/>
            </a:r>
            <a:endParaRPr sz="2000">
              <a:latin typeface="Calibri"/>
              <a:ea typeface="Calibri"/>
              <a:cs typeface="Calibri"/>
              <a:sym typeface="Calibri"/>
            </a:endParaRPr>
          </a:p>
          <a:p>
            <a:pPr indent="0" lvl="0" marL="84455" marR="0" rtl="0" algn="l">
              <a:lnSpc>
                <a:spcPct val="100000"/>
              </a:lnSpc>
              <a:spcBef>
                <a:spcPts val="0"/>
              </a:spcBef>
              <a:spcAft>
                <a:spcPts val="0"/>
              </a:spcAft>
              <a:buNone/>
            </a:pPr>
            <a:r>
              <a:rPr lang="en-US" sz="2000">
                <a:latin typeface="Calibri"/>
                <a:ea typeface="Calibri"/>
                <a:cs typeface="Calibri"/>
                <a:sym typeface="Calibri"/>
              </a:rPr>
              <a:t>Las más comunes son: la euclidiana, city-block y chessboard.</a:t>
            </a:r>
            <a:endParaRPr sz="2000">
              <a:latin typeface="Calibri"/>
              <a:ea typeface="Calibri"/>
              <a:cs typeface="Calibri"/>
              <a:sym typeface="Calibri"/>
            </a:endParaRPr>
          </a:p>
        </p:txBody>
      </p:sp>
      <p:sp>
        <p:nvSpPr>
          <p:cNvPr id="362" name="Google Shape;362;p26"/>
          <p:cNvSpPr/>
          <p:nvPr/>
        </p:nvSpPr>
        <p:spPr>
          <a:xfrm>
            <a:off x="2807970" y="4680966"/>
            <a:ext cx="576579" cy="502920"/>
          </a:xfrm>
          <a:custGeom>
            <a:rect b="b" l="l" r="r" t="t"/>
            <a:pathLst>
              <a:path extrusionOk="0" h="502920" w="576579">
                <a:moveTo>
                  <a:pt x="0" y="502919"/>
                </a:moveTo>
                <a:lnTo>
                  <a:pt x="576071" y="502919"/>
                </a:lnTo>
                <a:lnTo>
                  <a:pt x="576071" y="0"/>
                </a:lnTo>
                <a:lnTo>
                  <a:pt x="0" y="0"/>
                </a:lnTo>
                <a:lnTo>
                  <a:pt x="0" y="502919"/>
                </a:lnTo>
                <a:close/>
              </a:path>
            </a:pathLst>
          </a:custGeom>
          <a:noFill/>
          <a:ln cap="flat" cmpd="sng" w="259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3" name="Google Shape;363;p26"/>
          <p:cNvSpPr/>
          <p:nvPr/>
        </p:nvSpPr>
        <p:spPr>
          <a:xfrm>
            <a:off x="3384041" y="4680966"/>
            <a:ext cx="576579" cy="502920"/>
          </a:xfrm>
          <a:custGeom>
            <a:rect b="b" l="l" r="r" t="t"/>
            <a:pathLst>
              <a:path extrusionOk="0" h="502920" w="576579">
                <a:moveTo>
                  <a:pt x="0" y="502919"/>
                </a:moveTo>
                <a:lnTo>
                  <a:pt x="576072" y="502919"/>
                </a:lnTo>
                <a:lnTo>
                  <a:pt x="576072" y="0"/>
                </a:lnTo>
                <a:lnTo>
                  <a:pt x="0" y="0"/>
                </a:lnTo>
                <a:lnTo>
                  <a:pt x="0" y="502919"/>
                </a:lnTo>
                <a:close/>
              </a:path>
            </a:pathLst>
          </a:custGeom>
          <a:noFill/>
          <a:ln cap="flat" cmpd="sng" w="259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4" name="Google Shape;364;p26"/>
          <p:cNvSpPr/>
          <p:nvPr/>
        </p:nvSpPr>
        <p:spPr>
          <a:xfrm>
            <a:off x="6401434" y="4070350"/>
            <a:ext cx="734695" cy="212089"/>
          </a:xfrm>
          <a:custGeom>
            <a:rect b="b" l="l" r="r" t="t"/>
            <a:pathLst>
              <a:path extrusionOk="0" h="212089" w="734695">
                <a:moveTo>
                  <a:pt x="666876" y="0"/>
                </a:moveTo>
                <a:lnTo>
                  <a:pt x="663829" y="8636"/>
                </a:lnTo>
                <a:lnTo>
                  <a:pt x="676096" y="13946"/>
                </a:lnTo>
                <a:lnTo>
                  <a:pt x="686625" y="21304"/>
                </a:lnTo>
                <a:lnTo>
                  <a:pt x="708044" y="55449"/>
                </a:lnTo>
                <a:lnTo>
                  <a:pt x="715010" y="104901"/>
                </a:lnTo>
                <a:lnTo>
                  <a:pt x="714244" y="123570"/>
                </a:lnTo>
                <a:lnTo>
                  <a:pt x="702563" y="169290"/>
                </a:lnTo>
                <a:lnTo>
                  <a:pt x="676257" y="197865"/>
                </a:lnTo>
                <a:lnTo>
                  <a:pt x="664210" y="203200"/>
                </a:lnTo>
                <a:lnTo>
                  <a:pt x="666876" y="211836"/>
                </a:lnTo>
                <a:lnTo>
                  <a:pt x="707274" y="187725"/>
                </a:lnTo>
                <a:lnTo>
                  <a:pt x="730059" y="143382"/>
                </a:lnTo>
                <a:lnTo>
                  <a:pt x="734440" y="105918"/>
                </a:lnTo>
                <a:lnTo>
                  <a:pt x="733345" y="86538"/>
                </a:lnTo>
                <a:lnTo>
                  <a:pt x="716914" y="37211"/>
                </a:lnTo>
                <a:lnTo>
                  <a:pt x="682214" y="5546"/>
                </a:lnTo>
                <a:lnTo>
                  <a:pt x="666876" y="0"/>
                </a:lnTo>
                <a:close/>
              </a:path>
              <a:path extrusionOk="0" h="212089" w="734695">
                <a:moveTo>
                  <a:pt x="67563" y="0"/>
                </a:moveTo>
                <a:lnTo>
                  <a:pt x="27112" y="24163"/>
                </a:lnTo>
                <a:lnTo>
                  <a:pt x="4365" y="68611"/>
                </a:lnTo>
                <a:lnTo>
                  <a:pt x="0" y="105918"/>
                </a:lnTo>
                <a:lnTo>
                  <a:pt x="1093" y="125424"/>
                </a:lnTo>
                <a:lnTo>
                  <a:pt x="17399" y="174751"/>
                </a:lnTo>
                <a:lnTo>
                  <a:pt x="52135" y="206291"/>
                </a:lnTo>
                <a:lnTo>
                  <a:pt x="67563" y="211836"/>
                </a:lnTo>
                <a:lnTo>
                  <a:pt x="70230" y="203200"/>
                </a:lnTo>
                <a:lnTo>
                  <a:pt x="58130" y="197865"/>
                </a:lnTo>
                <a:lnTo>
                  <a:pt x="47720" y="190436"/>
                </a:lnTo>
                <a:lnTo>
                  <a:pt x="26376" y="155765"/>
                </a:lnTo>
                <a:lnTo>
                  <a:pt x="19303" y="104901"/>
                </a:lnTo>
                <a:lnTo>
                  <a:pt x="20089" y="86830"/>
                </a:lnTo>
                <a:lnTo>
                  <a:pt x="31876" y="42163"/>
                </a:lnTo>
                <a:lnTo>
                  <a:pt x="58291" y="13946"/>
                </a:lnTo>
                <a:lnTo>
                  <a:pt x="70485" y="8636"/>
                </a:lnTo>
                <a:lnTo>
                  <a:pt x="6756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5" name="Google Shape;365;p26"/>
          <p:cNvSpPr/>
          <p:nvPr/>
        </p:nvSpPr>
        <p:spPr>
          <a:xfrm>
            <a:off x="7456551" y="4013708"/>
            <a:ext cx="2474595" cy="285114"/>
          </a:xfrm>
          <a:custGeom>
            <a:rect b="b" l="l" r="r" t="t"/>
            <a:pathLst>
              <a:path extrusionOk="0" h="285114" w="2474595">
                <a:moveTo>
                  <a:pt x="44208" y="185293"/>
                </a:moveTo>
                <a:lnTo>
                  <a:pt x="22351" y="185293"/>
                </a:lnTo>
                <a:lnTo>
                  <a:pt x="68579" y="284607"/>
                </a:lnTo>
                <a:lnTo>
                  <a:pt x="79375" y="284607"/>
                </a:lnTo>
                <a:lnTo>
                  <a:pt x="87435" y="254762"/>
                </a:lnTo>
                <a:lnTo>
                  <a:pt x="75310" y="254762"/>
                </a:lnTo>
                <a:lnTo>
                  <a:pt x="44208" y="185293"/>
                </a:lnTo>
                <a:close/>
              </a:path>
              <a:path extrusionOk="0" h="285114" w="2474595">
                <a:moveTo>
                  <a:pt x="2474214" y="0"/>
                </a:moveTo>
                <a:lnTo>
                  <a:pt x="165353" y="0"/>
                </a:lnTo>
                <a:lnTo>
                  <a:pt x="165353" y="762"/>
                </a:lnTo>
                <a:lnTo>
                  <a:pt x="143001" y="762"/>
                </a:lnTo>
                <a:lnTo>
                  <a:pt x="75310" y="254762"/>
                </a:lnTo>
                <a:lnTo>
                  <a:pt x="87435" y="254762"/>
                </a:lnTo>
                <a:lnTo>
                  <a:pt x="152019" y="15621"/>
                </a:lnTo>
                <a:lnTo>
                  <a:pt x="174244" y="15621"/>
                </a:lnTo>
                <a:lnTo>
                  <a:pt x="174244" y="15240"/>
                </a:lnTo>
                <a:lnTo>
                  <a:pt x="2474214" y="15240"/>
                </a:lnTo>
                <a:lnTo>
                  <a:pt x="2474214" y="0"/>
                </a:lnTo>
                <a:close/>
              </a:path>
              <a:path extrusionOk="0" h="285114" w="2474595">
                <a:moveTo>
                  <a:pt x="36702" y="168529"/>
                </a:moveTo>
                <a:lnTo>
                  <a:pt x="0" y="185293"/>
                </a:lnTo>
                <a:lnTo>
                  <a:pt x="3555" y="193675"/>
                </a:lnTo>
                <a:lnTo>
                  <a:pt x="22351" y="185293"/>
                </a:lnTo>
                <a:lnTo>
                  <a:pt x="44208" y="185293"/>
                </a:lnTo>
                <a:lnTo>
                  <a:pt x="36702" y="16852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6" name="Google Shape;366;p26"/>
          <p:cNvSpPr/>
          <p:nvPr/>
        </p:nvSpPr>
        <p:spPr>
          <a:xfrm>
            <a:off x="7643494" y="4070350"/>
            <a:ext cx="870584" cy="212089"/>
          </a:xfrm>
          <a:custGeom>
            <a:rect b="b" l="l" r="r" t="t"/>
            <a:pathLst>
              <a:path extrusionOk="0" h="212089" w="870584">
                <a:moveTo>
                  <a:pt x="802512" y="0"/>
                </a:moveTo>
                <a:lnTo>
                  <a:pt x="799464" y="8636"/>
                </a:lnTo>
                <a:lnTo>
                  <a:pt x="811732" y="13946"/>
                </a:lnTo>
                <a:lnTo>
                  <a:pt x="822261" y="21304"/>
                </a:lnTo>
                <a:lnTo>
                  <a:pt x="843680" y="55449"/>
                </a:lnTo>
                <a:lnTo>
                  <a:pt x="850646" y="104901"/>
                </a:lnTo>
                <a:lnTo>
                  <a:pt x="849880" y="123570"/>
                </a:lnTo>
                <a:lnTo>
                  <a:pt x="838200" y="169290"/>
                </a:lnTo>
                <a:lnTo>
                  <a:pt x="811893" y="197865"/>
                </a:lnTo>
                <a:lnTo>
                  <a:pt x="799846" y="203200"/>
                </a:lnTo>
                <a:lnTo>
                  <a:pt x="802512" y="211836"/>
                </a:lnTo>
                <a:lnTo>
                  <a:pt x="842910" y="187725"/>
                </a:lnTo>
                <a:lnTo>
                  <a:pt x="865695" y="143382"/>
                </a:lnTo>
                <a:lnTo>
                  <a:pt x="870076" y="105918"/>
                </a:lnTo>
                <a:lnTo>
                  <a:pt x="868981" y="86538"/>
                </a:lnTo>
                <a:lnTo>
                  <a:pt x="852551" y="37211"/>
                </a:lnTo>
                <a:lnTo>
                  <a:pt x="817850" y="5546"/>
                </a:lnTo>
                <a:lnTo>
                  <a:pt x="802512" y="0"/>
                </a:lnTo>
                <a:close/>
              </a:path>
              <a:path extrusionOk="0" h="212089" w="870584">
                <a:moveTo>
                  <a:pt x="67563" y="0"/>
                </a:moveTo>
                <a:lnTo>
                  <a:pt x="27112" y="24163"/>
                </a:lnTo>
                <a:lnTo>
                  <a:pt x="4365" y="68611"/>
                </a:lnTo>
                <a:lnTo>
                  <a:pt x="0" y="105918"/>
                </a:lnTo>
                <a:lnTo>
                  <a:pt x="1093" y="125424"/>
                </a:lnTo>
                <a:lnTo>
                  <a:pt x="17399" y="174751"/>
                </a:lnTo>
                <a:lnTo>
                  <a:pt x="52135" y="206291"/>
                </a:lnTo>
                <a:lnTo>
                  <a:pt x="67563" y="211836"/>
                </a:lnTo>
                <a:lnTo>
                  <a:pt x="70230" y="203200"/>
                </a:lnTo>
                <a:lnTo>
                  <a:pt x="58130" y="197865"/>
                </a:lnTo>
                <a:lnTo>
                  <a:pt x="47720" y="190436"/>
                </a:lnTo>
                <a:lnTo>
                  <a:pt x="26376" y="155765"/>
                </a:lnTo>
                <a:lnTo>
                  <a:pt x="19303" y="104901"/>
                </a:lnTo>
                <a:lnTo>
                  <a:pt x="20089" y="86830"/>
                </a:lnTo>
                <a:lnTo>
                  <a:pt x="31876" y="42163"/>
                </a:lnTo>
                <a:lnTo>
                  <a:pt x="58291" y="13946"/>
                </a:lnTo>
                <a:lnTo>
                  <a:pt x="70484" y="8636"/>
                </a:lnTo>
                <a:lnTo>
                  <a:pt x="6756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7" name="Google Shape;367;p26"/>
          <p:cNvSpPr/>
          <p:nvPr/>
        </p:nvSpPr>
        <p:spPr>
          <a:xfrm>
            <a:off x="8932798" y="4070350"/>
            <a:ext cx="873125" cy="212089"/>
          </a:xfrm>
          <a:custGeom>
            <a:rect b="b" l="l" r="r" t="t"/>
            <a:pathLst>
              <a:path extrusionOk="0" h="212089" w="873125">
                <a:moveTo>
                  <a:pt x="805560" y="0"/>
                </a:moveTo>
                <a:lnTo>
                  <a:pt x="802512" y="8636"/>
                </a:lnTo>
                <a:lnTo>
                  <a:pt x="814780" y="13946"/>
                </a:lnTo>
                <a:lnTo>
                  <a:pt x="825309" y="21304"/>
                </a:lnTo>
                <a:lnTo>
                  <a:pt x="846728" y="55449"/>
                </a:lnTo>
                <a:lnTo>
                  <a:pt x="853694" y="104901"/>
                </a:lnTo>
                <a:lnTo>
                  <a:pt x="852928" y="123570"/>
                </a:lnTo>
                <a:lnTo>
                  <a:pt x="841248" y="169290"/>
                </a:lnTo>
                <a:lnTo>
                  <a:pt x="814941" y="197865"/>
                </a:lnTo>
                <a:lnTo>
                  <a:pt x="802894" y="203200"/>
                </a:lnTo>
                <a:lnTo>
                  <a:pt x="805560" y="211836"/>
                </a:lnTo>
                <a:lnTo>
                  <a:pt x="845958" y="187725"/>
                </a:lnTo>
                <a:lnTo>
                  <a:pt x="868743" y="143382"/>
                </a:lnTo>
                <a:lnTo>
                  <a:pt x="873125" y="105918"/>
                </a:lnTo>
                <a:lnTo>
                  <a:pt x="872029" y="86538"/>
                </a:lnTo>
                <a:lnTo>
                  <a:pt x="855599" y="37211"/>
                </a:lnTo>
                <a:lnTo>
                  <a:pt x="820898" y="5546"/>
                </a:lnTo>
                <a:lnTo>
                  <a:pt x="805560" y="0"/>
                </a:lnTo>
                <a:close/>
              </a:path>
              <a:path extrusionOk="0" h="212089" w="873125">
                <a:moveTo>
                  <a:pt x="67564" y="0"/>
                </a:moveTo>
                <a:lnTo>
                  <a:pt x="27112" y="24163"/>
                </a:lnTo>
                <a:lnTo>
                  <a:pt x="4365" y="68611"/>
                </a:lnTo>
                <a:lnTo>
                  <a:pt x="0" y="105918"/>
                </a:lnTo>
                <a:lnTo>
                  <a:pt x="1093" y="125424"/>
                </a:lnTo>
                <a:lnTo>
                  <a:pt x="17399" y="174751"/>
                </a:lnTo>
                <a:lnTo>
                  <a:pt x="52135" y="206291"/>
                </a:lnTo>
                <a:lnTo>
                  <a:pt x="67564" y="211836"/>
                </a:lnTo>
                <a:lnTo>
                  <a:pt x="70230" y="203200"/>
                </a:lnTo>
                <a:lnTo>
                  <a:pt x="58130" y="197865"/>
                </a:lnTo>
                <a:lnTo>
                  <a:pt x="47720" y="190436"/>
                </a:lnTo>
                <a:lnTo>
                  <a:pt x="26376" y="155765"/>
                </a:lnTo>
                <a:lnTo>
                  <a:pt x="19303" y="104901"/>
                </a:lnTo>
                <a:lnTo>
                  <a:pt x="20089" y="86830"/>
                </a:lnTo>
                <a:lnTo>
                  <a:pt x="31876" y="42163"/>
                </a:lnTo>
                <a:lnTo>
                  <a:pt x="58291" y="13946"/>
                </a:lnTo>
                <a:lnTo>
                  <a:pt x="70484" y="8636"/>
                </a:lnTo>
                <a:lnTo>
                  <a:pt x="6756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8" name="Google Shape;368;p26"/>
          <p:cNvSpPr/>
          <p:nvPr/>
        </p:nvSpPr>
        <p:spPr>
          <a:xfrm>
            <a:off x="6508115" y="4694935"/>
            <a:ext cx="733425" cy="212089"/>
          </a:xfrm>
          <a:custGeom>
            <a:rect b="b" l="l" r="r" t="t"/>
            <a:pathLst>
              <a:path extrusionOk="0" h="212089" w="733425">
                <a:moveTo>
                  <a:pt x="665352" y="0"/>
                </a:moveTo>
                <a:lnTo>
                  <a:pt x="662304" y="8635"/>
                </a:lnTo>
                <a:lnTo>
                  <a:pt x="674572" y="13946"/>
                </a:lnTo>
                <a:lnTo>
                  <a:pt x="685101" y="21304"/>
                </a:lnTo>
                <a:lnTo>
                  <a:pt x="706520" y="55429"/>
                </a:lnTo>
                <a:lnTo>
                  <a:pt x="713485" y="104775"/>
                </a:lnTo>
                <a:lnTo>
                  <a:pt x="712720" y="123443"/>
                </a:lnTo>
                <a:lnTo>
                  <a:pt x="701039" y="169163"/>
                </a:lnTo>
                <a:lnTo>
                  <a:pt x="674733" y="197792"/>
                </a:lnTo>
                <a:lnTo>
                  <a:pt x="662685" y="203200"/>
                </a:lnTo>
                <a:lnTo>
                  <a:pt x="665352" y="211708"/>
                </a:lnTo>
                <a:lnTo>
                  <a:pt x="705750" y="187706"/>
                </a:lnTo>
                <a:lnTo>
                  <a:pt x="728535" y="143335"/>
                </a:lnTo>
                <a:lnTo>
                  <a:pt x="732916" y="105917"/>
                </a:lnTo>
                <a:lnTo>
                  <a:pt x="731821" y="86483"/>
                </a:lnTo>
                <a:lnTo>
                  <a:pt x="715390" y="37083"/>
                </a:lnTo>
                <a:lnTo>
                  <a:pt x="680690" y="5526"/>
                </a:lnTo>
                <a:lnTo>
                  <a:pt x="665352" y="0"/>
                </a:lnTo>
                <a:close/>
              </a:path>
              <a:path extrusionOk="0" h="212089" w="733425">
                <a:moveTo>
                  <a:pt x="67563" y="0"/>
                </a:moveTo>
                <a:lnTo>
                  <a:pt x="27112" y="24056"/>
                </a:lnTo>
                <a:lnTo>
                  <a:pt x="4365" y="68548"/>
                </a:lnTo>
                <a:lnTo>
                  <a:pt x="0" y="105917"/>
                </a:lnTo>
                <a:lnTo>
                  <a:pt x="1093" y="125370"/>
                </a:lnTo>
                <a:lnTo>
                  <a:pt x="17399" y="174751"/>
                </a:lnTo>
                <a:lnTo>
                  <a:pt x="52135" y="206184"/>
                </a:lnTo>
                <a:lnTo>
                  <a:pt x="67563" y="211708"/>
                </a:lnTo>
                <a:lnTo>
                  <a:pt x="70230" y="203200"/>
                </a:lnTo>
                <a:lnTo>
                  <a:pt x="58130" y="197792"/>
                </a:lnTo>
                <a:lnTo>
                  <a:pt x="47720" y="190325"/>
                </a:lnTo>
                <a:lnTo>
                  <a:pt x="26376" y="155638"/>
                </a:lnTo>
                <a:lnTo>
                  <a:pt x="19303" y="104775"/>
                </a:lnTo>
                <a:lnTo>
                  <a:pt x="20089" y="86723"/>
                </a:lnTo>
                <a:lnTo>
                  <a:pt x="31876" y="42163"/>
                </a:lnTo>
                <a:lnTo>
                  <a:pt x="58291" y="13946"/>
                </a:lnTo>
                <a:lnTo>
                  <a:pt x="70484" y="8635"/>
                </a:lnTo>
                <a:lnTo>
                  <a:pt x="6756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9" name="Google Shape;369;p26"/>
          <p:cNvSpPr/>
          <p:nvPr/>
        </p:nvSpPr>
        <p:spPr>
          <a:xfrm>
            <a:off x="8577008" y="4696460"/>
            <a:ext cx="0" cy="208279"/>
          </a:xfrm>
          <a:custGeom>
            <a:rect b="b" l="l" r="r" t="t"/>
            <a:pathLst>
              <a:path extrusionOk="0" h="208279" w="120000">
                <a:moveTo>
                  <a:pt x="0" y="0"/>
                </a:moveTo>
                <a:lnTo>
                  <a:pt x="0" y="207772"/>
                </a:lnTo>
              </a:path>
            </a:pathLst>
          </a:custGeom>
          <a:noFill/>
          <a:ln cap="flat" cmpd="sng" w="17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0" name="Google Shape;370;p26"/>
          <p:cNvSpPr/>
          <p:nvPr/>
        </p:nvSpPr>
        <p:spPr>
          <a:xfrm>
            <a:off x="7595552" y="4696460"/>
            <a:ext cx="0" cy="208279"/>
          </a:xfrm>
          <a:custGeom>
            <a:rect b="b" l="l" r="r" t="t"/>
            <a:pathLst>
              <a:path extrusionOk="0" h="208279" w="120000">
                <a:moveTo>
                  <a:pt x="0" y="0"/>
                </a:moveTo>
                <a:lnTo>
                  <a:pt x="0" y="207772"/>
                </a:lnTo>
              </a:path>
            </a:pathLst>
          </a:custGeom>
          <a:noFill/>
          <a:ln cap="flat" cmpd="sng" w="17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1" name="Google Shape;371;p26"/>
          <p:cNvSpPr/>
          <p:nvPr/>
        </p:nvSpPr>
        <p:spPr>
          <a:xfrm>
            <a:off x="7651115" y="4694935"/>
            <a:ext cx="870584" cy="212089"/>
          </a:xfrm>
          <a:custGeom>
            <a:rect b="b" l="l" r="r" t="t"/>
            <a:pathLst>
              <a:path extrusionOk="0" h="212089" w="870584">
                <a:moveTo>
                  <a:pt x="802512" y="0"/>
                </a:moveTo>
                <a:lnTo>
                  <a:pt x="799464" y="8635"/>
                </a:lnTo>
                <a:lnTo>
                  <a:pt x="811732" y="13946"/>
                </a:lnTo>
                <a:lnTo>
                  <a:pt x="822261" y="21304"/>
                </a:lnTo>
                <a:lnTo>
                  <a:pt x="843680" y="55429"/>
                </a:lnTo>
                <a:lnTo>
                  <a:pt x="850645" y="104775"/>
                </a:lnTo>
                <a:lnTo>
                  <a:pt x="849880" y="123443"/>
                </a:lnTo>
                <a:lnTo>
                  <a:pt x="838200" y="169163"/>
                </a:lnTo>
                <a:lnTo>
                  <a:pt x="811893" y="197792"/>
                </a:lnTo>
                <a:lnTo>
                  <a:pt x="799845" y="203200"/>
                </a:lnTo>
                <a:lnTo>
                  <a:pt x="802512" y="211708"/>
                </a:lnTo>
                <a:lnTo>
                  <a:pt x="842910" y="187706"/>
                </a:lnTo>
                <a:lnTo>
                  <a:pt x="865695" y="143335"/>
                </a:lnTo>
                <a:lnTo>
                  <a:pt x="870076" y="105917"/>
                </a:lnTo>
                <a:lnTo>
                  <a:pt x="868981" y="86483"/>
                </a:lnTo>
                <a:lnTo>
                  <a:pt x="852551" y="37083"/>
                </a:lnTo>
                <a:lnTo>
                  <a:pt x="817850" y="5526"/>
                </a:lnTo>
                <a:lnTo>
                  <a:pt x="802512" y="0"/>
                </a:lnTo>
                <a:close/>
              </a:path>
              <a:path extrusionOk="0" h="212089" w="870584">
                <a:moveTo>
                  <a:pt x="67563" y="0"/>
                </a:moveTo>
                <a:lnTo>
                  <a:pt x="27112" y="24056"/>
                </a:lnTo>
                <a:lnTo>
                  <a:pt x="4365" y="68548"/>
                </a:lnTo>
                <a:lnTo>
                  <a:pt x="0" y="105917"/>
                </a:lnTo>
                <a:lnTo>
                  <a:pt x="1093" y="125370"/>
                </a:lnTo>
                <a:lnTo>
                  <a:pt x="17399" y="174751"/>
                </a:lnTo>
                <a:lnTo>
                  <a:pt x="52135" y="206184"/>
                </a:lnTo>
                <a:lnTo>
                  <a:pt x="67563" y="211708"/>
                </a:lnTo>
                <a:lnTo>
                  <a:pt x="70230" y="203200"/>
                </a:lnTo>
                <a:lnTo>
                  <a:pt x="58130" y="197792"/>
                </a:lnTo>
                <a:lnTo>
                  <a:pt x="47720" y="190325"/>
                </a:lnTo>
                <a:lnTo>
                  <a:pt x="26376" y="155638"/>
                </a:lnTo>
                <a:lnTo>
                  <a:pt x="19303" y="104775"/>
                </a:lnTo>
                <a:lnTo>
                  <a:pt x="20089" y="86723"/>
                </a:lnTo>
                <a:lnTo>
                  <a:pt x="31876" y="42163"/>
                </a:lnTo>
                <a:lnTo>
                  <a:pt x="58291" y="13946"/>
                </a:lnTo>
                <a:lnTo>
                  <a:pt x="70484" y="8635"/>
                </a:lnTo>
                <a:lnTo>
                  <a:pt x="6756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2" name="Google Shape;372;p26"/>
          <p:cNvSpPr/>
          <p:nvPr/>
        </p:nvSpPr>
        <p:spPr>
          <a:xfrm>
            <a:off x="9908984" y="4696460"/>
            <a:ext cx="0" cy="208279"/>
          </a:xfrm>
          <a:custGeom>
            <a:rect b="b" l="l" r="r" t="t"/>
            <a:pathLst>
              <a:path extrusionOk="0" h="208279" w="120000">
                <a:moveTo>
                  <a:pt x="0" y="0"/>
                </a:moveTo>
                <a:lnTo>
                  <a:pt x="0" y="207772"/>
                </a:lnTo>
              </a:path>
            </a:pathLst>
          </a:custGeom>
          <a:noFill/>
          <a:ln cap="flat" cmpd="sng" w="17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3" name="Google Shape;373;p26"/>
          <p:cNvSpPr/>
          <p:nvPr/>
        </p:nvSpPr>
        <p:spPr>
          <a:xfrm>
            <a:off x="8922956" y="4696460"/>
            <a:ext cx="0" cy="208279"/>
          </a:xfrm>
          <a:custGeom>
            <a:rect b="b" l="l" r="r" t="t"/>
            <a:pathLst>
              <a:path extrusionOk="0" h="208279" w="120000">
                <a:moveTo>
                  <a:pt x="0" y="0"/>
                </a:moveTo>
                <a:lnTo>
                  <a:pt x="0" y="207772"/>
                </a:lnTo>
              </a:path>
            </a:pathLst>
          </a:custGeom>
          <a:noFill/>
          <a:ln cap="flat" cmpd="sng" w="17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4" name="Google Shape;374;p26"/>
          <p:cNvSpPr/>
          <p:nvPr/>
        </p:nvSpPr>
        <p:spPr>
          <a:xfrm>
            <a:off x="8978518" y="4694935"/>
            <a:ext cx="873125" cy="212089"/>
          </a:xfrm>
          <a:custGeom>
            <a:rect b="b" l="l" r="r" t="t"/>
            <a:pathLst>
              <a:path extrusionOk="0" h="212089" w="873125">
                <a:moveTo>
                  <a:pt x="805560" y="0"/>
                </a:moveTo>
                <a:lnTo>
                  <a:pt x="802512" y="8635"/>
                </a:lnTo>
                <a:lnTo>
                  <a:pt x="814780" y="13946"/>
                </a:lnTo>
                <a:lnTo>
                  <a:pt x="825309" y="21304"/>
                </a:lnTo>
                <a:lnTo>
                  <a:pt x="846728" y="55429"/>
                </a:lnTo>
                <a:lnTo>
                  <a:pt x="853694" y="104775"/>
                </a:lnTo>
                <a:lnTo>
                  <a:pt x="852928" y="123443"/>
                </a:lnTo>
                <a:lnTo>
                  <a:pt x="841248" y="169163"/>
                </a:lnTo>
                <a:lnTo>
                  <a:pt x="814941" y="197792"/>
                </a:lnTo>
                <a:lnTo>
                  <a:pt x="802894" y="203200"/>
                </a:lnTo>
                <a:lnTo>
                  <a:pt x="805560" y="211708"/>
                </a:lnTo>
                <a:lnTo>
                  <a:pt x="845958" y="187706"/>
                </a:lnTo>
                <a:lnTo>
                  <a:pt x="868743" y="143335"/>
                </a:lnTo>
                <a:lnTo>
                  <a:pt x="873125" y="105917"/>
                </a:lnTo>
                <a:lnTo>
                  <a:pt x="872029" y="86483"/>
                </a:lnTo>
                <a:lnTo>
                  <a:pt x="855599" y="37083"/>
                </a:lnTo>
                <a:lnTo>
                  <a:pt x="820898" y="5526"/>
                </a:lnTo>
                <a:lnTo>
                  <a:pt x="805560" y="0"/>
                </a:lnTo>
                <a:close/>
              </a:path>
              <a:path extrusionOk="0" h="212089" w="873125">
                <a:moveTo>
                  <a:pt x="67563" y="0"/>
                </a:moveTo>
                <a:lnTo>
                  <a:pt x="27112" y="24056"/>
                </a:lnTo>
                <a:lnTo>
                  <a:pt x="4365" y="68548"/>
                </a:lnTo>
                <a:lnTo>
                  <a:pt x="0" y="105917"/>
                </a:lnTo>
                <a:lnTo>
                  <a:pt x="1093" y="125370"/>
                </a:lnTo>
                <a:lnTo>
                  <a:pt x="17399" y="174751"/>
                </a:lnTo>
                <a:lnTo>
                  <a:pt x="52135" y="206184"/>
                </a:lnTo>
                <a:lnTo>
                  <a:pt x="67563" y="211708"/>
                </a:lnTo>
                <a:lnTo>
                  <a:pt x="70230" y="203200"/>
                </a:lnTo>
                <a:lnTo>
                  <a:pt x="58130" y="197792"/>
                </a:lnTo>
                <a:lnTo>
                  <a:pt x="47720" y="190325"/>
                </a:lnTo>
                <a:lnTo>
                  <a:pt x="26376" y="155638"/>
                </a:lnTo>
                <a:lnTo>
                  <a:pt x="19303" y="104775"/>
                </a:lnTo>
                <a:lnTo>
                  <a:pt x="20089" y="86723"/>
                </a:lnTo>
                <a:lnTo>
                  <a:pt x="31876" y="42163"/>
                </a:lnTo>
                <a:lnTo>
                  <a:pt x="58291" y="13946"/>
                </a:lnTo>
                <a:lnTo>
                  <a:pt x="70484" y="8635"/>
                </a:lnTo>
                <a:lnTo>
                  <a:pt x="6756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5" name="Google Shape;375;p26"/>
          <p:cNvSpPr/>
          <p:nvPr/>
        </p:nvSpPr>
        <p:spPr>
          <a:xfrm>
            <a:off x="6521831" y="5336666"/>
            <a:ext cx="734695" cy="212089"/>
          </a:xfrm>
          <a:custGeom>
            <a:rect b="b" l="l" r="r" t="t"/>
            <a:pathLst>
              <a:path extrusionOk="0" h="212089" w="734695">
                <a:moveTo>
                  <a:pt x="666876" y="0"/>
                </a:moveTo>
                <a:lnTo>
                  <a:pt x="663828" y="8635"/>
                </a:lnTo>
                <a:lnTo>
                  <a:pt x="676096" y="13946"/>
                </a:lnTo>
                <a:lnTo>
                  <a:pt x="686625" y="21304"/>
                </a:lnTo>
                <a:lnTo>
                  <a:pt x="708044" y="55449"/>
                </a:lnTo>
                <a:lnTo>
                  <a:pt x="715010" y="104901"/>
                </a:lnTo>
                <a:lnTo>
                  <a:pt x="714244" y="123570"/>
                </a:lnTo>
                <a:lnTo>
                  <a:pt x="702564" y="169290"/>
                </a:lnTo>
                <a:lnTo>
                  <a:pt x="676257" y="197865"/>
                </a:lnTo>
                <a:lnTo>
                  <a:pt x="664210" y="203199"/>
                </a:lnTo>
                <a:lnTo>
                  <a:pt x="666876" y="211835"/>
                </a:lnTo>
                <a:lnTo>
                  <a:pt x="707274" y="187725"/>
                </a:lnTo>
                <a:lnTo>
                  <a:pt x="730059" y="143382"/>
                </a:lnTo>
                <a:lnTo>
                  <a:pt x="734441" y="105917"/>
                </a:lnTo>
                <a:lnTo>
                  <a:pt x="733345" y="86538"/>
                </a:lnTo>
                <a:lnTo>
                  <a:pt x="716915" y="37210"/>
                </a:lnTo>
                <a:lnTo>
                  <a:pt x="682214" y="5546"/>
                </a:lnTo>
                <a:lnTo>
                  <a:pt x="666876" y="0"/>
                </a:lnTo>
                <a:close/>
              </a:path>
              <a:path extrusionOk="0" h="212089" w="734695">
                <a:moveTo>
                  <a:pt x="67564" y="0"/>
                </a:moveTo>
                <a:lnTo>
                  <a:pt x="27112" y="24163"/>
                </a:lnTo>
                <a:lnTo>
                  <a:pt x="4365" y="68611"/>
                </a:lnTo>
                <a:lnTo>
                  <a:pt x="0" y="105917"/>
                </a:lnTo>
                <a:lnTo>
                  <a:pt x="1093" y="125424"/>
                </a:lnTo>
                <a:lnTo>
                  <a:pt x="17399" y="174751"/>
                </a:lnTo>
                <a:lnTo>
                  <a:pt x="52135" y="206291"/>
                </a:lnTo>
                <a:lnTo>
                  <a:pt x="67564" y="211835"/>
                </a:lnTo>
                <a:lnTo>
                  <a:pt x="70230" y="203199"/>
                </a:lnTo>
                <a:lnTo>
                  <a:pt x="58130" y="197865"/>
                </a:lnTo>
                <a:lnTo>
                  <a:pt x="47720" y="190436"/>
                </a:lnTo>
                <a:lnTo>
                  <a:pt x="26376" y="155765"/>
                </a:lnTo>
                <a:lnTo>
                  <a:pt x="19303" y="104901"/>
                </a:lnTo>
                <a:lnTo>
                  <a:pt x="20089" y="86830"/>
                </a:lnTo>
                <a:lnTo>
                  <a:pt x="31876" y="42163"/>
                </a:lnTo>
                <a:lnTo>
                  <a:pt x="58291" y="13946"/>
                </a:lnTo>
                <a:lnTo>
                  <a:pt x="70485" y="8635"/>
                </a:lnTo>
                <a:lnTo>
                  <a:pt x="6756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6" name="Google Shape;376;p26"/>
          <p:cNvSpPr/>
          <p:nvPr/>
        </p:nvSpPr>
        <p:spPr>
          <a:xfrm>
            <a:off x="9101264" y="5338317"/>
            <a:ext cx="0" cy="207645"/>
          </a:xfrm>
          <a:custGeom>
            <a:rect b="b" l="l" r="r" t="t"/>
            <a:pathLst>
              <a:path extrusionOk="0" h="207645" w="120000">
                <a:moveTo>
                  <a:pt x="0" y="0"/>
                </a:moveTo>
                <a:lnTo>
                  <a:pt x="0" y="207644"/>
                </a:lnTo>
              </a:path>
            </a:pathLst>
          </a:custGeom>
          <a:noFill/>
          <a:ln cap="flat" cmpd="sng" w="17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7" name="Google Shape;377;p26"/>
          <p:cNvSpPr/>
          <p:nvPr/>
        </p:nvSpPr>
        <p:spPr>
          <a:xfrm>
            <a:off x="8118284" y="5338317"/>
            <a:ext cx="0" cy="207645"/>
          </a:xfrm>
          <a:custGeom>
            <a:rect b="b" l="l" r="r" t="t"/>
            <a:pathLst>
              <a:path extrusionOk="0" h="207645" w="120000">
                <a:moveTo>
                  <a:pt x="0" y="0"/>
                </a:moveTo>
                <a:lnTo>
                  <a:pt x="0" y="207644"/>
                </a:lnTo>
              </a:path>
            </a:pathLst>
          </a:custGeom>
          <a:noFill/>
          <a:ln cap="flat" cmpd="sng" w="17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8" name="Google Shape;378;p26"/>
          <p:cNvSpPr/>
          <p:nvPr/>
        </p:nvSpPr>
        <p:spPr>
          <a:xfrm>
            <a:off x="8173846" y="5336666"/>
            <a:ext cx="871854" cy="212089"/>
          </a:xfrm>
          <a:custGeom>
            <a:rect b="b" l="l" r="r" t="t"/>
            <a:pathLst>
              <a:path extrusionOk="0" h="212089" w="871854">
                <a:moveTo>
                  <a:pt x="804036" y="0"/>
                </a:moveTo>
                <a:lnTo>
                  <a:pt x="800988" y="8635"/>
                </a:lnTo>
                <a:lnTo>
                  <a:pt x="813256" y="13946"/>
                </a:lnTo>
                <a:lnTo>
                  <a:pt x="823785" y="21304"/>
                </a:lnTo>
                <a:lnTo>
                  <a:pt x="845204" y="55449"/>
                </a:lnTo>
                <a:lnTo>
                  <a:pt x="852170" y="104901"/>
                </a:lnTo>
                <a:lnTo>
                  <a:pt x="851404" y="123570"/>
                </a:lnTo>
                <a:lnTo>
                  <a:pt x="839724" y="169290"/>
                </a:lnTo>
                <a:lnTo>
                  <a:pt x="813417" y="197865"/>
                </a:lnTo>
                <a:lnTo>
                  <a:pt x="801370" y="203199"/>
                </a:lnTo>
                <a:lnTo>
                  <a:pt x="804036" y="211835"/>
                </a:lnTo>
                <a:lnTo>
                  <a:pt x="844434" y="187725"/>
                </a:lnTo>
                <a:lnTo>
                  <a:pt x="867219" y="143382"/>
                </a:lnTo>
                <a:lnTo>
                  <a:pt x="871601" y="105917"/>
                </a:lnTo>
                <a:lnTo>
                  <a:pt x="870505" y="86538"/>
                </a:lnTo>
                <a:lnTo>
                  <a:pt x="854075" y="37210"/>
                </a:lnTo>
                <a:lnTo>
                  <a:pt x="819374" y="5546"/>
                </a:lnTo>
                <a:lnTo>
                  <a:pt x="804036" y="0"/>
                </a:lnTo>
                <a:close/>
              </a:path>
              <a:path extrusionOk="0" h="212089" w="871854">
                <a:moveTo>
                  <a:pt x="67563" y="0"/>
                </a:moveTo>
                <a:lnTo>
                  <a:pt x="27112" y="24163"/>
                </a:lnTo>
                <a:lnTo>
                  <a:pt x="4365" y="68611"/>
                </a:lnTo>
                <a:lnTo>
                  <a:pt x="0" y="105917"/>
                </a:lnTo>
                <a:lnTo>
                  <a:pt x="1093" y="125424"/>
                </a:lnTo>
                <a:lnTo>
                  <a:pt x="17399" y="174751"/>
                </a:lnTo>
                <a:lnTo>
                  <a:pt x="52135" y="206291"/>
                </a:lnTo>
                <a:lnTo>
                  <a:pt x="67563" y="211835"/>
                </a:lnTo>
                <a:lnTo>
                  <a:pt x="70230" y="203199"/>
                </a:lnTo>
                <a:lnTo>
                  <a:pt x="58130" y="197865"/>
                </a:lnTo>
                <a:lnTo>
                  <a:pt x="47720" y="190436"/>
                </a:lnTo>
                <a:lnTo>
                  <a:pt x="26376" y="155765"/>
                </a:lnTo>
                <a:lnTo>
                  <a:pt x="19303" y="104901"/>
                </a:lnTo>
                <a:lnTo>
                  <a:pt x="20089" y="86830"/>
                </a:lnTo>
                <a:lnTo>
                  <a:pt x="31876" y="42163"/>
                </a:lnTo>
                <a:lnTo>
                  <a:pt x="58291" y="13946"/>
                </a:lnTo>
                <a:lnTo>
                  <a:pt x="70484" y="8635"/>
                </a:lnTo>
                <a:lnTo>
                  <a:pt x="6756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9" name="Google Shape;379;p26"/>
          <p:cNvSpPr/>
          <p:nvPr/>
        </p:nvSpPr>
        <p:spPr>
          <a:xfrm>
            <a:off x="10244264" y="5338317"/>
            <a:ext cx="0" cy="207645"/>
          </a:xfrm>
          <a:custGeom>
            <a:rect b="b" l="l" r="r" t="t"/>
            <a:pathLst>
              <a:path extrusionOk="0" h="207645" w="120000">
                <a:moveTo>
                  <a:pt x="0" y="0"/>
                </a:moveTo>
                <a:lnTo>
                  <a:pt x="0" y="207644"/>
                </a:lnTo>
              </a:path>
            </a:pathLst>
          </a:custGeom>
          <a:noFill/>
          <a:ln cap="flat" cmpd="sng" w="17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80" name="Google Shape;380;p26"/>
          <p:cNvSpPr/>
          <p:nvPr/>
        </p:nvSpPr>
        <p:spPr>
          <a:xfrm>
            <a:off x="9258236" y="5338317"/>
            <a:ext cx="0" cy="207645"/>
          </a:xfrm>
          <a:custGeom>
            <a:rect b="b" l="l" r="r" t="t"/>
            <a:pathLst>
              <a:path extrusionOk="0" h="207645" w="120000">
                <a:moveTo>
                  <a:pt x="0" y="0"/>
                </a:moveTo>
                <a:lnTo>
                  <a:pt x="0" y="207644"/>
                </a:lnTo>
              </a:path>
            </a:pathLst>
          </a:custGeom>
          <a:noFill/>
          <a:ln cap="flat" cmpd="sng" w="17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81" name="Google Shape;381;p26"/>
          <p:cNvSpPr/>
          <p:nvPr/>
        </p:nvSpPr>
        <p:spPr>
          <a:xfrm>
            <a:off x="9315322" y="5336666"/>
            <a:ext cx="873125" cy="212089"/>
          </a:xfrm>
          <a:custGeom>
            <a:rect b="b" l="l" r="r" t="t"/>
            <a:pathLst>
              <a:path extrusionOk="0" h="212089" w="873125">
                <a:moveTo>
                  <a:pt x="805560" y="0"/>
                </a:moveTo>
                <a:lnTo>
                  <a:pt x="802512" y="8635"/>
                </a:lnTo>
                <a:lnTo>
                  <a:pt x="814780" y="13946"/>
                </a:lnTo>
                <a:lnTo>
                  <a:pt x="825309" y="21304"/>
                </a:lnTo>
                <a:lnTo>
                  <a:pt x="846728" y="55449"/>
                </a:lnTo>
                <a:lnTo>
                  <a:pt x="853694" y="104901"/>
                </a:lnTo>
                <a:lnTo>
                  <a:pt x="852928" y="123570"/>
                </a:lnTo>
                <a:lnTo>
                  <a:pt x="841248" y="169290"/>
                </a:lnTo>
                <a:lnTo>
                  <a:pt x="814941" y="197865"/>
                </a:lnTo>
                <a:lnTo>
                  <a:pt x="802894" y="203199"/>
                </a:lnTo>
                <a:lnTo>
                  <a:pt x="805560" y="211835"/>
                </a:lnTo>
                <a:lnTo>
                  <a:pt x="845958" y="187725"/>
                </a:lnTo>
                <a:lnTo>
                  <a:pt x="868743" y="143382"/>
                </a:lnTo>
                <a:lnTo>
                  <a:pt x="873125" y="105917"/>
                </a:lnTo>
                <a:lnTo>
                  <a:pt x="872029" y="86538"/>
                </a:lnTo>
                <a:lnTo>
                  <a:pt x="855599" y="37210"/>
                </a:lnTo>
                <a:lnTo>
                  <a:pt x="820898" y="5546"/>
                </a:lnTo>
                <a:lnTo>
                  <a:pt x="805560" y="0"/>
                </a:lnTo>
                <a:close/>
              </a:path>
              <a:path extrusionOk="0" h="212089" w="873125">
                <a:moveTo>
                  <a:pt x="67563" y="0"/>
                </a:moveTo>
                <a:lnTo>
                  <a:pt x="27112" y="24163"/>
                </a:lnTo>
                <a:lnTo>
                  <a:pt x="4365" y="68611"/>
                </a:lnTo>
                <a:lnTo>
                  <a:pt x="0" y="105917"/>
                </a:lnTo>
                <a:lnTo>
                  <a:pt x="1093" y="125424"/>
                </a:lnTo>
                <a:lnTo>
                  <a:pt x="17399" y="174751"/>
                </a:lnTo>
                <a:lnTo>
                  <a:pt x="52135" y="206291"/>
                </a:lnTo>
                <a:lnTo>
                  <a:pt x="67563" y="211835"/>
                </a:lnTo>
                <a:lnTo>
                  <a:pt x="70230" y="203199"/>
                </a:lnTo>
                <a:lnTo>
                  <a:pt x="58130" y="197865"/>
                </a:lnTo>
                <a:lnTo>
                  <a:pt x="47720" y="190436"/>
                </a:lnTo>
                <a:lnTo>
                  <a:pt x="26376" y="155765"/>
                </a:lnTo>
                <a:lnTo>
                  <a:pt x="19303" y="104901"/>
                </a:lnTo>
                <a:lnTo>
                  <a:pt x="20089" y="86830"/>
                </a:lnTo>
                <a:lnTo>
                  <a:pt x="31876" y="42163"/>
                </a:lnTo>
                <a:lnTo>
                  <a:pt x="58291" y="13946"/>
                </a:lnTo>
                <a:lnTo>
                  <a:pt x="70484" y="8635"/>
                </a:lnTo>
                <a:lnTo>
                  <a:pt x="6756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82" name="Google Shape;382;p26"/>
          <p:cNvSpPr/>
          <p:nvPr/>
        </p:nvSpPr>
        <p:spPr>
          <a:xfrm>
            <a:off x="2226055" y="4647946"/>
            <a:ext cx="2310129" cy="1034414"/>
          </a:xfrm>
          <a:custGeom>
            <a:rect b="b" l="l" r="r" t="t"/>
            <a:pathLst>
              <a:path extrusionOk="0" h="1034414" w="2310129">
                <a:moveTo>
                  <a:pt x="2224795" y="1007512"/>
                </a:moveTo>
                <a:lnTo>
                  <a:pt x="2213102" y="1034033"/>
                </a:lnTo>
                <a:lnTo>
                  <a:pt x="2310130" y="1029334"/>
                </a:lnTo>
                <a:lnTo>
                  <a:pt x="2296871" y="1013332"/>
                </a:lnTo>
                <a:lnTo>
                  <a:pt x="2237994" y="1013332"/>
                </a:lnTo>
                <a:lnTo>
                  <a:pt x="2224795" y="1007512"/>
                </a:lnTo>
                <a:close/>
              </a:path>
              <a:path extrusionOk="0" h="1034414" w="2310129">
                <a:moveTo>
                  <a:pt x="2236447" y="981082"/>
                </a:moveTo>
                <a:lnTo>
                  <a:pt x="2224795" y="1007512"/>
                </a:lnTo>
                <a:lnTo>
                  <a:pt x="2237994" y="1013332"/>
                </a:lnTo>
                <a:lnTo>
                  <a:pt x="2249678" y="986916"/>
                </a:lnTo>
                <a:lnTo>
                  <a:pt x="2236447" y="981082"/>
                </a:lnTo>
                <a:close/>
              </a:path>
              <a:path extrusionOk="0" h="1034414" w="2310129">
                <a:moveTo>
                  <a:pt x="2248154" y="954531"/>
                </a:moveTo>
                <a:lnTo>
                  <a:pt x="2236447" y="981082"/>
                </a:lnTo>
                <a:lnTo>
                  <a:pt x="2249678" y="986916"/>
                </a:lnTo>
                <a:lnTo>
                  <a:pt x="2237994" y="1013332"/>
                </a:lnTo>
                <a:lnTo>
                  <a:pt x="2296871" y="1013332"/>
                </a:lnTo>
                <a:lnTo>
                  <a:pt x="2248154" y="954531"/>
                </a:lnTo>
                <a:close/>
              </a:path>
              <a:path extrusionOk="0" h="1034414" w="2310129">
                <a:moveTo>
                  <a:pt x="11683" y="0"/>
                </a:moveTo>
                <a:lnTo>
                  <a:pt x="0" y="26415"/>
                </a:lnTo>
                <a:lnTo>
                  <a:pt x="2224795" y="1007512"/>
                </a:lnTo>
                <a:lnTo>
                  <a:pt x="2236447" y="981082"/>
                </a:lnTo>
                <a:lnTo>
                  <a:pt x="11683"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83" name="Google Shape;383;p26"/>
          <p:cNvSpPr/>
          <p:nvPr/>
        </p:nvSpPr>
        <p:spPr>
          <a:xfrm>
            <a:off x="2231898" y="4419600"/>
            <a:ext cx="2618740" cy="86995"/>
          </a:xfrm>
          <a:custGeom>
            <a:rect b="b" l="l" r="r" t="t"/>
            <a:pathLst>
              <a:path extrusionOk="0" h="86995" w="2618740">
                <a:moveTo>
                  <a:pt x="2531617" y="0"/>
                </a:moveTo>
                <a:lnTo>
                  <a:pt x="2531617" y="86868"/>
                </a:lnTo>
                <a:lnTo>
                  <a:pt x="2589529" y="57912"/>
                </a:lnTo>
                <a:lnTo>
                  <a:pt x="2546096" y="57912"/>
                </a:lnTo>
                <a:lnTo>
                  <a:pt x="2546096" y="28956"/>
                </a:lnTo>
                <a:lnTo>
                  <a:pt x="2589530" y="28956"/>
                </a:lnTo>
                <a:lnTo>
                  <a:pt x="2531617" y="0"/>
                </a:lnTo>
                <a:close/>
              </a:path>
              <a:path extrusionOk="0" h="86995" w="2618740">
                <a:moveTo>
                  <a:pt x="2531617" y="28956"/>
                </a:moveTo>
                <a:lnTo>
                  <a:pt x="0" y="28956"/>
                </a:lnTo>
                <a:lnTo>
                  <a:pt x="0" y="57912"/>
                </a:lnTo>
                <a:lnTo>
                  <a:pt x="2531617" y="57912"/>
                </a:lnTo>
                <a:lnTo>
                  <a:pt x="2531617" y="28956"/>
                </a:lnTo>
                <a:close/>
              </a:path>
              <a:path extrusionOk="0" h="86995" w="2618740">
                <a:moveTo>
                  <a:pt x="2589530" y="28956"/>
                </a:moveTo>
                <a:lnTo>
                  <a:pt x="2546096" y="28956"/>
                </a:lnTo>
                <a:lnTo>
                  <a:pt x="2546096" y="57912"/>
                </a:lnTo>
                <a:lnTo>
                  <a:pt x="2589529" y="57912"/>
                </a:lnTo>
                <a:lnTo>
                  <a:pt x="2618486" y="43433"/>
                </a:lnTo>
                <a:lnTo>
                  <a:pt x="2589530" y="28956"/>
                </a:lnTo>
                <a:close/>
              </a:path>
            </a:pathLst>
          </a:custGeom>
          <a:solidFill>
            <a:srgbClr val="00AF5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84" name="Google Shape;384;p26"/>
          <p:cNvSpPr/>
          <p:nvPr/>
        </p:nvSpPr>
        <p:spPr>
          <a:xfrm>
            <a:off x="4780788" y="4456938"/>
            <a:ext cx="86995" cy="1216660"/>
          </a:xfrm>
          <a:custGeom>
            <a:rect b="b" l="l" r="r" t="t"/>
            <a:pathLst>
              <a:path extrusionOk="0" h="1216660" w="86995">
                <a:moveTo>
                  <a:pt x="28956" y="1129284"/>
                </a:moveTo>
                <a:lnTo>
                  <a:pt x="0" y="1129284"/>
                </a:lnTo>
                <a:lnTo>
                  <a:pt x="43434" y="1216152"/>
                </a:lnTo>
                <a:lnTo>
                  <a:pt x="79628" y="1143762"/>
                </a:lnTo>
                <a:lnTo>
                  <a:pt x="28956" y="1143762"/>
                </a:lnTo>
                <a:lnTo>
                  <a:pt x="28956" y="1129284"/>
                </a:lnTo>
                <a:close/>
              </a:path>
              <a:path extrusionOk="0" h="1216660" w="86995">
                <a:moveTo>
                  <a:pt x="57912" y="0"/>
                </a:moveTo>
                <a:lnTo>
                  <a:pt x="28956" y="0"/>
                </a:lnTo>
                <a:lnTo>
                  <a:pt x="28956" y="1143762"/>
                </a:lnTo>
                <a:lnTo>
                  <a:pt x="57912" y="1143762"/>
                </a:lnTo>
                <a:lnTo>
                  <a:pt x="57912" y="0"/>
                </a:lnTo>
                <a:close/>
              </a:path>
              <a:path extrusionOk="0" h="1216660" w="86995">
                <a:moveTo>
                  <a:pt x="86867" y="1129284"/>
                </a:moveTo>
                <a:lnTo>
                  <a:pt x="57912" y="1129284"/>
                </a:lnTo>
                <a:lnTo>
                  <a:pt x="57912" y="1143762"/>
                </a:lnTo>
                <a:lnTo>
                  <a:pt x="79628" y="1143762"/>
                </a:lnTo>
                <a:lnTo>
                  <a:pt x="86867" y="1129284"/>
                </a:lnTo>
                <a:close/>
              </a:path>
            </a:pathLst>
          </a:custGeom>
          <a:solidFill>
            <a:srgbClr val="00AF5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85" name="Google Shape;385;p26"/>
          <p:cNvSpPr/>
          <p:nvPr/>
        </p:nvSpPr>
        <p:spPr>
          <a:xfrm>
            <a:off x="2231898" y="4299204"/>
            <a:ext cx="2618740" cy="86995"/>
          </a:xfrm>
          <a:custGeom>
            <a:rect b="b" l="l" r="r" t="t"/>
            <a:pathLst>
              <a:path extrusionOk="0" h="86995" w="2618740">
                <a:moveTo>
                  <a:pt x="2531617" y="0"/>
                </a:moveTo>
                <a:lnTo>
                  <a:pt x="2531617" y="86868"/>
                </a:lnTo>
                <a:lnTo>
                  <a:pt x="2589530" y="57912"/>
                </a:lnTo>
                <a:lnTo>
                  <a:pt x="2546096" y="57912"/>
                </a:lnTo>
                <a:lnTo>
                  <a:pt x="2546096" y="28956"/>
                </a:lnTo>
                <a:lnTo>
                  <a:pt x="2589529" y="28956"/>
                </a:lnTo>
                <a:lnTo>
                  <a:pt x="2531617" y="0"/>
                </a:lnTo>
                <a:close/>
              </a:path>
              <a:path extrusionOk="0" h="86995" w="2618740">
                <a:moveTo>
                  <a:pt x="2531617" y="28956"/>
                </a:moveTo>
                <a:lnTo>
                  <a:pt x="0" y="28956"/>
                </a:lnTo>
                <a:lnTo>
                  <a:pt x="0" y="57912"/>
                </a:lnTo>
                <a:lnTo>
                  <a:pt x="2531617" y="57912"/>
                </a:lnTo>
                <a:lnTo>
                  <a:pt x="2531617" y="28956"/>
                </a:lnTo>
                <a:close/>
              </a:path>
              <a:path extrusionOk="0" h="86995" w="2618740">
                <a:moveTo>
                  <a:pt x="2589529" y="28956"/>
                </a:moveTo>
                <a:lnTo>
                  <a:pt x="2546096" y="28956"/>
                </a:lnTo>
                <a:lnTo>
                  <a:pt x="2546096" y="57912"/>
                </a:lnTo>
                <a:lnTo>
                  <a:pt x="2589530" y="57912"/>
                </a:lnTo>
                <a:lnTo>
                  <a:pt x="2618486" y="43434"/>
                </a:lnTo>
                <a:lnTo>
                  <a:pt x="2589529" y="28956"/>
                </a:lnTo>
                <a:close/>
              </a:path>
            </a:pathLst>
          </a:custGeom>
          <a:solidFill>
            <a:srgbClr val="006FC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aphicFrame>
        <p:nvGraphicFramePr>
          <p:cNvPr id="386" name="Google Shape;386;p26"/>
          <p:cNvGraphicFramePr/>
          <p:nvPr/>
        </p:nvGraphicFramePr>
        <p:xfrm>
          <a:off x="1066800" y="3655314"/>
          <a:ext cx="3000000" cy="3000000"/>
        </p:xfrm>
        <a:graphic>
          <a:graphicData uri="http://schemas.openxmlformats.org/drawingml/2006/table">
            <a:tbl>
              <a:tblPr bandRow="1" firstRow="1">
                <a:noFill/>
                <a:tableStyleId>{A36BFB19-A694-4A99-BA87-3E47F6529586}</a:tableStyleId>
              </a:tblPr>
              <a:tblGrid>
                <a:gridCol w="575950"/>
                <a:gridCol w="575950"/>
                <a:gridCol w="575950"/>
                <a:gridCol w="575950"/>
                <a:gridCol w="575950"/>
                <a:gridCol w="575950"/>
                <a:gridCol w="758825"/>
                <a:gridCol w="575950"/>
              </a:tblGrid>
              <a:tr h="504450">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17653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508250">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22860" marR="0" rtl="0" algn="ctr">
                        <a:lnSpc>
                          <a:spcPct val="100000"/>
                        </a:lnSpc>
                        <a:spcBef>
                          <a:spcPts val="0"/>
                        </a:spcBef>
                        <a:spcAft>
                          <a:spcPts val="0"/>
                        </a:spcAft>
                        <a:buNone/>
                      </a:pPr>
                      <a:r>
                        <a:rPr lang="en-US" sz="1400" u="none" cap="none" strike="noStrike">
                          <a:latin typeface="Calibri"/>
                          <a:ea typeface="Calibri"/>
                          <a:cs typeface="Calibri"/>
                          <a:sym typeface="Calibri"/>
                        </a:rPr>
                        <a:t>P</a:t>
                      </a:r>
                      <a:r>
                        <a:rPr baseline="-25000" lang="en-US" sz="1350" u="none" cap="none" strike="noStrike">
                          <a:latin typeface="Calibri"/>
                          <a:ea typeface="Calibri"/>
                          <a:cs typeface="Calibri"/>
                          <a:sym typeface="Calibri"/>
                        </a:rPr>
                        <a:t>1</a:t>
                      </a:r>
                      <a:endParaRPr baseline="-25000" sz="1350" u="none" cap="none" strike="noStrike">
                        <a:latin typeface="Calibri"/>
                        <a:ea typeface="Calibri"/>
                        <a:cs typeface="Calibri"/>
                        <a:sym typeface="Calibri"/>
                      </a:endParaRPr>
                    </a:p>
                  </a:txBody>
                  <a:tcPr marT="12127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BEBEBE"/>
                    </a:solidFill>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tcPr>
                </a:tc>
                <a:tc>
                  <a:txBody>
                    <a:bodyPr/>
                    <a:lstStyle/>
                    <a:p>
                      <a:pPr indent="0" lvl="0" marL="0" marR="0" rtl="0" algn="r">
                        <a:lnSpc>
                          <a:spcPct val="100000"/>
                        </a:lnSpc>
                        <a:spcBef>
                          <a:spcPts val="0"/>
                        </a:spcBef>
                        <a:spcAft>
                          <a:spcPts val="0"/>
                        </a:spcAft>
                        <a:buNone/>
                      </a:pPr>
                      <a:r>
                        <a:rPr b="1" baseline="30000" lang="en-US" sz="3000" u="none" cap="none" strike="noStrike">
                          <a:solidFill>
                            <a:srgbClr val="006FC0"/>
                          </a:solidFill>
                          <a:latin typeface="Calibri"/>
                          <a:ea typeface="Calibri"/>
                          <a:cs typeface="Calibri"/>
                          <a:sym typeface="Calibri"/>
                        </a:rPr>
                        <a:t>D</a:t>
                      </a:r>
                      <a:r>
                        <a:rPr b="1" lang="en-US" sz="1350" u="none" cap="none" strike="noStrike">
                          <a:solidFill>
                            <a:srgbClr val="006FC0"/>
                          </a:solidFill>
                          <a:latin typeface="Calibri"/>
                          <a:ea typeface="Calibri"/>
                          <a:cs typeface="Calibri"/>
                          <a:sym typeface="Calibri"/>
                        </a:rPr>
                        <a:t>CH</a:t>
                      </a:r>
                      <a:endParaRPr sz="1350" u="none" cap="none" strike="noStrike">
                        <a:latin typeface="Calibri"/>
                        <a:ea typeface="Calibri"/>
                        <a:cs typeface="Calibri"/>
                        <a:sym typeface="Calibri"/>
                      </a:endParaRPr>
                    </a:p>
                  </a:txBody>
                  <a:tcPr marT="552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504075">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gridSpan="4" rowSpan="2">
                  <a:txBody>
                    <a:bodyPr/>
                    <a:lstStyle/>
                    <a:p>
                      <a:pPr indent="0" lvl="0" marL="739140" marR="0" rtl="0" algn="l">
                        <a:lnSpc>
                          <a:spcPct val="100000"/>
                        </a:lnSpc>
                        <a:spcBef>
                          <a:spcPts val="0"/>
                        </a:spcBef>
                        <a:spcAft>
                          <a:spcPts val="0"/>
                        </a:spcAft>
                        <a:buNone/>
                      </a:pPr>
                      <a:r>
                        <a:rPr b="1" lang="en-US" sz="2000" u="none" cap="none" strike="noStrike">
                          <a:solidFill>
                            <a:srgbClr val="FF0000"/>
                          </a:solidFill>
                          <a:latin typeface="Calibri"/>
                          <a:ea typeface="Calibri"/>
                          <a:cs typeface="Calibri"/>
                          <a:sym typeface="Calibri"/>
                        </a:rPr>
                        <a:t>D</a:t>
                      </a:r>
                      <a:r>
                        <a:rPr b="1" baseline="-25000" lang="en-US" sz="2025" u="none" cap="none" strike="noStrike">
                          <a:solidFill>
                            <a:srgbClr val="FF0000"/>
                          </a:solidFill>
                          <a:latin typeface="Calibri"/>
                          <a:ea typeface="Calibri"/>
                          <a:cs typeface="Calibri"/>
                          <a:sym typeface="Calibri"/>
                        </a:rPr>
                        <a:t>E</a:t>
                      </a:r>
                      <a:endParaRPr baseline="-25000" sz="2025" u="none" cap="none" strike="noStrike">
                        <a:latin typeface="Calibri"/>
                        <a:ea typeface="Calibri"/>
                        <a:cs typeface="Calibri"/>
                        <a:sym typeface="Calibri"/>
                      </a:endParaRPr>
                    </a:p>
                  </a:txBody>
                  <a:tcPr marT="3237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B cap="flat" cmpd="sng" w="28575">
                      <a:solidFill>
                        <a:srgbClr val="000000"/>
                      </a:solidFill>
                      <a:prstDash val="solid"/>
                      <a:round/>
                      <a:headEnd len="sm" w="sm" type="none"/>
                      <a:tailEnd len="sm" w="sm" type="none"/>
                    </a:lnB>
                  </a:tcPr>
                </a:tc>
                <a:tc rowSpan="2" hMerge="1"/>
                <a:tc rowSpan="2" hMerge="1"/>
                <a:tc rowSpan="2" hMerge="1"/>
                <a:tc>
                  <a:txBody>
                    <a:bodyPr/>
                    <a:lstStyle/>
                    <a:p>
                      <a:pPr indent="0" lvl="0" marL="0" marR="188595" rtl="0" algn="r">
                        <a:lnSpc>
                          <a:spcPct val="100000"/>
                        </a:lnSpc>
                        <a:spcBef>
                          <a:spcPts val="0"/>
                        </a:spcBef>
                        <a:spcAft>
                          <a:spcPts val="0"/>
                        </a:spcAft>
                        <a:buNone/>
                      </a:pPr>
                      <a:r>
                        <a:rPr b="1" lang="en-US" sz="2000" u="none" cap="none" strike="noStrike">
                          <a:solidFill>
                            <a:srgbClr val="00AF50"/>
                          </a:solidFill>
                          <a:latin typeface="Calibri"/>
                          <a:ea typeface="Calibri"/>
                          <a:cs typeface="Calibri"/>
                          <a:sym typeface="Calibri"/>
                        </a:rPr>
                        <a:t>D</a:t>
                      </a:r>
                      <a:endParaRPr sz="2000" u="none" cap="none" strike="noStrike">
                        <a:latin typeface="Calibri"/>
                        <a:ea typeface="Calibri"/>
                        <a:cs typeface="Calibri"/>
                        <a:sym typeface="Calibri"/>
                      </a:endParaRPr>
                    </a:p>
                  </a:txBody>
                  <a:tcPr marT="1041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US" sz="1350" u="none" cap="none" strike="noStrike">
                          <a:solidFill>
                            <a:srgbClr val="00AF50"/>
                          </a:solidFill>
                          <a:latin typeface="Calibri"/>
                          <a:ea typeface="Calibri"/>
                          <a:cs typeface="Calibri"/>
                          <a:sym typeface="Calibri"/>
                        </a:rPr>
                        <a:t>CB</a:t>
                      </a:r>
                      <a:endParaRPr sz="1350" u="none" cap="none" strike="noStrike">
                        <a:latin typeface="Calibri"/>
                        <a:ea typeface="Calibri"/>
                        <a:cs typeface="Calibri"/>
                        <a:sym typeface="Calibri"/>
                      </a:endParaRPr>
                    </a:p>
                  </a:txBody>
                  <a:tcPr marT="6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504825">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gridSpan="4" vMerge="1"/>
                <a:tc hMerge="1" vMerge="1"/>
                <a:tc hMerge="1" vMerge="1"/>
                <a:tc hMerge="1" vMerge="1"/>
                <a:tc>
                  <a:txBody>
                    <a:bodyPr/>
                    <a:lstStyle/>
                    <a:p>
                      <a:pPr indent="0" lvl="0" marL="0" marR="17653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504450">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20320" marR="176530" rtl="0" algn="ctr">
                        <a:lnSpc>
                          <a:spcPct val="100000"/>
                        </a:lnSpc>
                        <a:spcBef>
                          <a:spcPts val="0"/>
                        </a:spcBef>
                        <a:spcAft>
                          <a:spcPts val="0"/>
                        </a:spcAft>
                        <a:buNone/>
                      </a:pPr>
                      <a:r>
                        <a:rPr lang="en-US" sz="1400" u="none" cap="none" strike="noStrike">
                          <a:latin typeface="Calibri"/>
                          <a:ea typeface="Calibri"/>
                          <a:cs typeface="Calibri"/>
                          <a:sym typeface="Calibri"/>
                        </a:rPr>
                        <a:t>P</a:t>
                      </a:r>
                      <a:r>
                        <a:rPr baseline="-25000" lang="en-US" sz="1350" u="none" cap="none" strike="noStrike">
                          <a:latin typeface="Calibri"/>
                          <a:ea typeface="Calibri"/>
                          <a:cs typeface="Calibri"/>
                          <a:sym typeface="Calibri"/>
                        </a:rPr>
                        <a:t>2</a:t>
                      </a:r>
                      <a:endParaRPr baseline="-25000" sz="1350" u="none" cap="none" strike="noStrike">
                        <a:latin typeface="Calibri"/>
                        <a:ea typeface="Calibri"/>
                        <a:cs typeface="Calibri"/>
                        <a:sym typeface="Calibri"/>
                      </a:endParaRPr>
                    </a:p>
                  </a:txBody>
                  <a:tcPr marT="13970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BEBEBE"/>
                    </a:solidFill>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504450">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17653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387" name="Google Shape;387;p26"/>
          <p:cNvSpPr txBox="1"/>
          <p:nvPr/>
        </p:nvSpPr>
        <p:spPr>
          <a:xfrm>
            <a:off x="5988558" y="4000246"/>
            <a:ext cx="4451400" cy="2760300"/>
          </a:xfrm>
          <a:prstGeom prst="rect">
            <a:avLst/>
          </a:prstGeom>
          <a:noFill/>
          <a:ln>
            <a:noFill/>
          </a:ln>
        </p:spPr>
        <p:txBody>
          <a:bodyPr anchorCtr="0" anchor="t" bIns="0" lIns="0" spcFirstLastPara="1" rIns="0" wrap="square" tIns="12700">
            <a:noAutofit/>
          </a:bodyPr>
          <a:lstStyle/>
          <a:p>
            <a:pPr indent="0" lvl="0" marL="125095" marR="0" rtl="0" algn="l">
              <a:lnSpc>
                <a:spcPct val="100000"/>
              </a:lnSpc>
              <a:spcBef>
                <a:spcPts val="0"/>
              </a:spcBef>
              <a:spcAft>
                <a:spcPts val="0"/>
              </a:spcAft>
              <a:buNone/>
            </a:pPr>
            <a:r>
              <a:rPr lang="en-US" sz="1800">
                <a:latin typeface="Cambria Math"/>
                <a:ea typeface="Cambria Math"/>
                <a:cs typeface="Cambria Math"/>
                <a:sym typeface="Cambria Math"/>
              </a:rPr>
              <a:t>𝐷</a:t>
            </a:r>
            <a:r>
              <a:rPr baseline="-25000" lang="en-US" sz="1950">
                <a:latin typeface="Cambria Math"/>
                <a:ea typeface="Cambria Math"/>
                <a:cs typeface="Cambria Math"/>
                <a:sym typeface="Cambria Math"/>
              </a:rPr>
              <a:t>𝐸   </a:t>
            </a:r>
            <a:r>
              <a:rPr lang="en-US" sz="1800">
                <a:latin typeface="Cambria Math"/>
                <a:ea typeface="Cambria Math"/>
                <a:cs typeface="Cambria Math"/>
                <a:sym typeface="Cambria Math"/>
              </a:rPr>
              <a:t>𝐩</a:t>
            </a:r>
            <a:r>
              <a:rPr baseline="-25000" lang="en-US" sz="1950">
                <a:latin typeface="Cambria Math"/>
                <a:ea typeface="Cambria Math"/>
                <a:cs typeface="Cambria Math"/>
                <a:sym typeface="Cambria Math"/>
              </a:rPr>
              <a:t>𝟏</a:t>
            </a:r>
            <a:r>
              <a:rPr lang="en-US" sz="1800">
                <a:latin typeface="Cambria Math"/>
                <a:ea typeface="Cambria Math"/>
                <a:cs typeface="Cambria Math"/>
                <a:sym typeface="Cambria Math"/>
              </a:rPr>
              <a:t>, 𝐩</a:t>
            </a:r>
            <a:r>
              <a:rPr baseline="-25000" lang="en-US" sz="1950">
                <a:latin typeface="Cambria Math"/>
                <a:ea typeface="Cambria Math"/>
                <a:cs typeface="Cambria Math"/>
                <a:sym typeface="Cambria Math"/>
              </a:rPr>
              <a:t>𝟐	</a:t>
            </a:r>
            <a:r>
              <a:rPr lang="en-US" sz="1800">
                <a:latin typeface="Cambria Math"/>
                <a:ea typeface="Cambria Math"/>
                <a:cs typeface="Cambria Math"/>
                <a:sym typeface="Cambria Math"/>
              </a:rPr>
              <a:t>=	𝑥</a:t>
            </a:r>
            <a:r>
              <a:rPr baseline="-25000" lang="en-US" sz="1950">
                <a:latin typeface="Cambria Math"/>
                <a:ea typeface="Cambria Math"/>
                <a:cs typeface="Cambria Math"/>
                <a:sym typeface="Cambria Math"/>
              </a:rPr>
              <a:t>1  </a:t>
            </a:r>
            <a:r>
              <a:rPr lang="en-US" sz="1800">
                <a:latin typeface="Cambria Math"/>
                <a:ea typeface="Cambria Math"/>
                <a:cs typeface="Cambria Math"/>
                <a:sym typeface="Cambria Math"/>
              </a:rPr>
              <a:t>− 𝑥</a:t>
            </a:r>
            <a:r>
              <a:rPr baseline="-25000" lang="en-US" sz="1950">
                <a:latin typeface="Cambria Math"/>
                <a:ea typeface="Cambria Math"/>
                <a:cs typeface="Cambria Math"/>
                <a:sym typeface="Cambria Math"/>
              </a:rPr>
              <a:t>2  </a:t>
            </a:r>
            <a:r>
              <a:rPr baseline="30000" lang="en-US" sz="1950">
                <a:latin typeface="Cambria Math"/>
                <a:ea typeface="Cambria Math"/>
                <a:cs typeface="Cambria Math"/>
                <a:sym typeface="Cambria Math"/>
              </a:rPr>
              <a:t>2 </a:t>
            </a:r>
            <a:r>
              <a:rPr lang="en-US" sz="1800">
                <a:latin typeface="Cambria Math"/>
                <a:ea typeface="Cambria Math"/>
                <a:cs typeface="Cambria Math"/>
                <a:sym typeface="Cambria Math"/>
              </a:rPr>
              <a:t>+	𝑦</a:t>
            </a:r>
            <a:r>
              <a:rPr baseline="-25000" lang="en-US" sz="1950">
                <a:latin typeface="Cambria Math"/>
                <a:ea typeface="Cambria Math"/>
                <a:cs typeface="Cambria Math"/>
                <a:sym typeface="Cambria Math"/>
              </a:rPr>
              <a:t>1 </a:t>
            </a:r>
            <a:r>
              <a:rPr lang="en-US" sz="1800">
                <a:latin typeface="Cambria Math"/>
                <a:ea typeface="Cambria Math"/>
                <a:cs typeface="Cambria Math"/>
                <a:sym typeface="Cambria Math"/>
              </a:rPr>
              <a:t>− 𝑦</a:t>
            </a:r>
            <a:r>
              <a:rPr baseline="-25000" lang="en-US" sz="1950">
                <a:latin typeface="Cambria Math"/>
                <a:ea typeface="Cambria Math"/>
                <a:cs typeface="Cambria Math"/>
                <a:sym typeface="Cambria Math"/>
              </a:rPr>
              <a:t>2 </a:t>
            </a:r>
            <a:r>
              <a:rPr baseline="30000" lang="en-US" sz="1950">
                <a:latin typeface="Cambria Math"/>
                <a:ea typeface="Cambria Math"/>
                <a:cs typeface="Cambria Math"/>
                <a:sym typeface="Cambria Math"/>
              </a:rPr>
              <a:t>2</a:t>
            </a:r>
            <a:endParaRPr baseline="30000" sz="1950">
              <a:latin typeface="Cambria Math"/>
              <a:ea typeface="Cambria Math"/>
              <a:cs typeface="Cambria Math"/>
              <a:sym typeface="Cambria Math"/>
            </a:endParaRPr>
          </a:p>
          <a:p>
            <a:pPr indent="0" lvl="0" marL="0" marR="0" rtl="0" algn="l">
              <a:lnSpc>
                <a:spcPct val="100000"/>
              </a:lnSpc>
              <a:spcBef>
                <a:spcPts val="0"/>
              </a:spcBef>
              <a:spcAft>
                <a:spcPts val="0"/>
              </a:spcAft>
              <a:buNone/>
            </a:pPr>
            <a:r>
              <a:t/>
            </a:r>
            <a:endParaRPr sz="2350">
              <a:latin typeface="Cambria Math"/>
              <a:ea typeface="Cambria Math"/>
              <a:cs typeface="Cambria Math"/>
              <a:sym typeface="Cambria Math"/>
            </a:endParaRPr>
          </a:p>
          <a:p>
            <a:pPr indent="0" lvl="0" marL="125095" marR="0" rtl="0" algn="l">
              <a:lnSpc>
                <a:spcPct val="100000"/>
              </a:lnSpc>
              <a:spcBef>
                <a:spcPts val="5"/>
              </a:spcBef>
              <a:spcAft>
                <a:spcPts val="0"/>
              </a:spcAft>
              <a:buNone/>
            </a:pPr>
            <a:r>
              <a:rPr lang="en-US" sz="1800">
                <a:latin typeface="Cambria Math"/>
                <a:ea typeface="Cambria Math"/>
                <a:cs typeface="Cambria Math"/>
                <a:sym typeface="Cambria Math"/>
              </a:rPr>
              <a:t>𝐷</a:t>
            </a:r>
            <a:r>
              <a:rPr baseline="-25000" lang="en-US" sz="1950">
                <a:latin typeface="Cambria Math"/>
                <a:ea typeface="Cambria Math"/>
                <a:cs typeface="Cambria Math"/>
                <a:sym typeface="Cambria Math"/>
              </a:rPr>
              <a:t>𝐶𝐵   </a:t>
            </a:r>
            <a:r>
              <a:rPr lang="en-US" sz="1800">
                <a:latin typeface="Cambria Math"/>
                <a:ea typeface="Cambria Math"/>
                <a:cs typeface="Cambria Math"/>
                <a:sym typeface="Cambria Math"/>
              </a:rPr>
              <a:t>𝐩</a:t>
            </a:r>
            <a:r>
              <a:rPr baseline="-25000" lang="en-US" sz="1950">
                <a:latin typeface="Cambria Math"/>
                <a:ea typeface="Cambria Math"/>
                <a:cs typeface="Cambria Math"/>
                <a:sym typeface="Cambria Math"/>
              </a:rPr>
              <a:t>𝟏</a:t>
            </a:r>
            <a:r>
              <a:rPr lang="en-US" sz="1800">
                <a:latin typeface="Cambria Math"/>
                <a:ea typeface="Cambria Math"/>
                <a:cs typeface="Cambria Math"/>
                <a:sym typeface="Cambria Math"/>
              </a:rPr>
              <a:t>, 𝐩</a:t>
            </a:r>
            <a:r>
              <a:rPr baseline="-25000" lang="en-US" sz="1950">
                <a:latin typeface="Cambria Math"/>
                <a:ea typeface="Cambria Math"/>
                <a:cs typeface="Cambria Math"/>
                <a:sym typeface="Cambria Math"/>
              </a:rPr>
              <a:t>𝟐	</a:t>
            </a:r>
            <a:r>
              <a:rPr lang="en-US" sz="1800">
                <a:latin typeface="Cambria Math"/>
                <a:ea typeface="Cambria Math"/>
                <a:cs typeface="Cambria Math"/>
                <a:sym typeface="Cambria Math"/>
              </a:rPr>
              <a:t>=	𝑥</a:t>
            </a:r>
            <a:r>
              <a:rPr baseline="-25000" lang="en-US" sz="1950">
                <a:latin typeface="Cambria Math"/>
                <a:ea typeface="Cambria Math"/>
                <a:cs typeface="Cambria Math"/>
                <a:sym typeface="Cambria Math"/>
              </a:rPr>
              <a:t>1 </a:t>
            </a:r>
            <a:r>
              <a:rPr lang="en-US" sz="1800">
                <a:latin typeface="Cambria Math"/>
                <a:ea typeface="Cambria Math"/>
                <a:cs typeface="Cambria Math"/>
                <a:sym typeface="Cambria Math"/>
              </a:rPr>
              <a:t>− 𝑥</a:t>
            </a:r>
            <a:r>
              <a:rPr baseline="-25000" lang="en-US" sz="1950">
                <a:latin typeface="Cambria Math"/>
                <a:ea typeface="Cambria Math"/>
                <a:cs typeface="Cambria Math"/>
                <a:sym typeface="Cambria Math"/>
              </a:rPr>
              <a:t>2	</a:t>
            </a:r>
            <a:r>
              <a:rPr lang="en-US" sz="1800">
                <a:latin typeface="Cambria Math"/>
                <a:ea typeface="Cambria Math"/>
                <a:cs typeface="Cambria Math"/>
                <a:sym typeface="Cambria Math"/>
              </a:rPr>
              <a:t>+	𝑦</a:t>
            </a:r>
            <a:r>
              <a:rPr baseline="-25000" lang="en-US" sz="1950">
                <a:latin typeface="Cambria Math"/>
                <a:ea typeface="Cambria Math"/>
                <a:cs typeface="Cambria Math"/>
                <a:sym typeface="Cambria Math"/>
              </a:rPr>
              <a:t>1 </a:t>
            </a:r>
            <a:r>
              <a:rPr lang="en-US" sz="1800">
                <a:latin typeface="Cambria Math"/>
                <a:ea typeface="Cambria Math"/>
                <a:cs typeface="Cambria Math"/>
                <a:sym typeface="Cambria Math"/>
              </a:rPr>
              <a:t>− 𝑦</a:t>
            </a:r>
            <a:r>
              <a:rPr baseline="-25000" lang="en-US" sz="1950">
                <a:latin typeface="Cambria Math"/>
                <a:ea typeface="Cambria Math"/>
                <a:cs typeface="Cambria Math"/>
                <a:sym typeface="Cambria Math"/>
              </a:rPr>
              <a:t>2</a:t>
            </a:r>
            <a:endParaRPr baseline="-25000" sz="1950">
              <a:latin typeface="Cambria Math"/>
              <a:ea typeface="Cambria Math"/>
              <a:cs typeface="Cambria Math"/>
              <a:sym typeface="Cambria Math"/>
            </a:endParaRPr>
          </a:p>
          <a:p>
            <a:pPr indent="0" lvl="0" marL="0" marR="0" rtl="0" algn="l">
              <a:lnSpc>
                <a:spcPct val="100000"/>
              </a:lnSpc>
              <a:spcBef>
                <a:spcPts val="20"/>
              </a:spcBef>
              <a:spcAft>
                <a:spcPts val="0"/>
              </a:spcAft>
              <a:buNone/>
            </a:pPr>
            <a:r>
              <a:t/>
            </a:r>
            <a:endParaRPr sz="2450">
              <a:latin typeface="Cambria Math"/>
              <a:ea typeface="Cambria Math"/>
              <a:cs typeface="Cambria Math"/>
              <a:sym typeface="Cambria Math"/>
            </a:endParaRPr>
          </a:p>
          <a:p>
            <a:pPr indent="0" lvl="0" marL="127000" marR="0" rtl="0" algn="l">
              <a:lnSpc>
                <a:spcPct val="100000"/>
              </a:lnSpc>
              <a:spcBef>
                <a:spcPts val="0"/>
              </a:spcBef>
              <a:spcAft>
                <a:spcPts val="0"/>
              </a:spcAft>
              <a:buNone/>
            </a:pPr>
            <a:r>
              <a:rPr lang="en-US" sz="1800">
                <a:latin typeface="Cambria Math"/>
                <a:ea typeface="Cambria Math"/>
                <a:cs typeface="Cambria Math"/>
                <a:sym typeface="Cambria Math"/>
              </a:rPr>
              <a:t>𝐷</a:t>
            </a:r>
            <a:r>
              <a:rPr baseline="-25000" lang="en-US" sz="1950">
                <a:latin typeface="Cambria Math"/>
                <a:ea typeface="Cambria Math"/>
                <a:cs typeface="Cambria Math"/>
                <a:sym typeface="Cambria Math"/>
              </a:rPr>
              <a:t>𝐶𝐻   </a:t>
            </a:r>
            <a:r>
              <a:rPr lang="en-US" sz="1800">
                <a:latin typeface="Cambria Math"/>
                <a:ea typeface="Cambria Math"/>
                <a:cs typeface="Cambria Math"/>
                <a:sym typeface="Cambria Math"/>
              </a:rPr>
              <a:t>𝐩</a:t>
            </a:r>
            <a:r>
              <a:rPr baseline="-25000" lang="en-US" sz="1950">
                <a:latin typeface="Cambria Math"/>
                <a:ea typeface="Cambria Math"/>
                <a:cs typeface="Cambria Math"/>
                <a:sym typeface="Cambria Math"/>
              </a:rPr>
              <a:t>𝟏</a:t>
            </a:r>
            <a:r>
              <a:rPr lang="en-US" sz="1800">
                <a:latin typeface="Cambria Math"/>
                <a:ea typeface="Cambria Math"/>
                <a:cs typeface="Cambria Math"/>
                <a:sym typeface="Cambria Math"/>
              </a:rPr>
              <a:t>, 𝐩</a:t>
            </a:r>
            <a:r>
              <a:rPr baseline="-25000" lang="en-US" sz="1950">
                <a:latin typeface="Cambria Math"/>
                <a:ea typeface="Cambria Math"/>
                <a:cs typeface="Cambria Math"/>
                <a:sym typeface="Cambria Math"/>
              </a:rPr>
              <a:t>𝟐	</a:t>
            </a:r>
            <a:r>
              <a:rPr lang="en-US" sz="1800">
                <a:latin typeface="Cambria Math"/>
                <a:ea typeface="Cambria Math"/>
                <a:cs typeface="Cambria Math"/>
                <a:sym typeface="Cambria Math"/>
              </a:rPr>
              <a:t>= max(	𝑥</a:t>
            </a:r>
            <a:r>
              <a:rPr baseline="-25000" lang="en-US" sz="1950">
                <a:latin typeface="Cambria Math"/>
                <a:ea typeface="Cambria Math"/>
                <a:cs typeface="Cambria Math"/>
                <a:sym typeface="Cambria Math"/>
              </a:rPr>
              <a:t>1 </a:t>
            </a:r>
            <a:r>
              <a:rPr lang="en-US" sz="1800">
                <a:latin typeface="Cambria Math"/>
                <a:ea typeface="Cambria Math"/>
                <a:cs typeface="Cambria Math"/>
                <a:sym typeface="Cambria Math"/>
              </a:rPr>
              <a:t>− 𝑥</a:t>
            </a:r>
            <a:r>
              <a:rPr baseline="-25000" lang="en-US" sz="1950">
                <a:latin typeface="Cambria Math"/>
                <a:ea typeface="Cambria Math"/>
                <a:cs typeface="Cambria Math"/>
                <a:sym typeface="Cambria Math"/>
              </a:rPr>
              <a:t>2	</a:t>
            </a:r>
            <a:r>
              <a:rPr lang="en-US" sz="1800">
                <a:latin typeface="Cambria Math"/>
                <a:ea typeface="Cambria Math"/>
                <a:cs typeface="Cambria Math"/>
                <a:sym typeface="Cambria Math"/>
              </a:rPr>
              <a:t>,	𝑦</a:t>
            </a:r>
            <a:r>
              <a:rPr baseline="-25000" lang="en-US" sz="1950">
                <a:latin typeface="Cambria Math"/>
                <a:ea typeface="Cambria Math"/>
                <a:cs typeface="Cambria Math"/>
                <a:sym typeface="Cambria Math"/>
              </a:rPr>
              <a:t>1 </a:t>
            </a:r>
            <a:r>
              <a:rPr lang="en-US" sz="1800">
                <a:latin typeface="Cambria Math"/>
                <a:ea typeface="Cambria Math"/>
                <a:cs typeface="Cambria Math"/>
                <a:sym typeface="Cambria Math"/>
              </a:rPr>
              <a:t>− 𝑦</a:t>
            </a:r>
            <a:r>
              <a:rPr baseline="-25000" lang="en-US" sz="1950">
                <a:latin typeface="Cambria Math"/>
                <a:ea typeface="Cambria Math"/>
                <a:cs typeface="Cambria Math"/>
                <a:sym typeface="Cambria Math"/>
              </a:rPr>
              <a:t>2	</a:t>
            </a:r>
            <a:r>
              <a:rPr lang="en-US" sz="1800">
                <a:latin typeface="Cambria Math"/>
                <a:ea typeface="Cambria Math"/>
                <a:cs typeface="Cambria Math"/>
                <a:sym typeface="Cambria Math"/>
              </a:rPr>
              <a:t>)</a:t>
            </a:r>
            <a:endParaRPr sz="1800">
              <a:latin typeface="Cambria Math"/>
              <a:ea typeface="Cambria Math"/>
              <a:cs typeface="Cambria Math"/>
              <a:sym typeface="Cambria Math"/>
            </a:endParaRPr>
          </a:p>
          <a:p>
            <a:pPr indent="0" lvl="0" marL="0" marR="0" rtl="0" algn="l">
              <a:lnSpc>
                <a:spcPct val="100000"/>
              </a:lnSpc>
              <a:spcBef>
                <a:spcPts val="40"/>
              </a:spcBef>
              <a:spcAft>
                <a:spcPts val="0"/>
              </a:spcAft>
              <a:buNone/>
            </a:pPr>
            <a:r>
              <a:t/>
            </a:r>
            <a:endParaRPr sz="2450">
              <a:latin typeface="Cambria Math"/>
              <a:ea typeface="Cambria Math"/>
              <a:cs typeface="Cambria Math"/>
              <a:sym typeface="Cambria Math"/>
            </a:endParaRPr>
          </a:p>
          <a:p>
            <a:pPr indent="0" lvl="0" marL="132080" marR="127635" rtl="0" algn="l">
              <a:lnSpc>
                <a:spcPct val="100000"/>
              </a:lnSpc>
              <a:spcBef>
                <a:spcPts val="0"/>
              </a:spcBef>
              <a:spcAft>
                <a:spcPts val="0"/>
              </a:spcAft>
              <a:buNone/>
            </a:pPr>
            <a:r>
              <a:rPr lang="en-US" sz="1800">
                <a:latin typeface="Calibri"/>
                <a:ea typeface="Calibri"/>
                <a:cs typeface="Calibri"/>
                <a:sym typeface="Calibri"/>
              </a:rPr>
              <a:t>La decisión de usar alguna de las expresiones  dependerá de la aplicación, aunque por lo  general el euclidiano es el más utilizado.</a:t>
            </a:r>
            <a:endParaRPr sz="18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g6d2bd61148_0_2"/>
          <p:cNvSpPr txBox="1"/>
          <p:nvPr>
            <p:ph type="title"/>
          </p:nvPr>
        </p:nvSpPr>
        <p:spPr>
          <a:xfrm>
            <a:off x="2441321" y="364693"/>
            <a:ext cx="5918700" cy="537900"/>
          </a:xfrm>
          <a:prstGeom prst="rect">
            <a:avLst/>
          </a:prstGeom>
        </p:spPr>
        <p:txBody>
          <a:bodyPr anchorCtr="0" anchor="t" bIns="0" lIns="0" spcFirstLastPara="1" rIns="0" wrap="square" tIns="0">
            <a:noAutofit/>
          </a:bodyPr>
          <a:lstStyle/>
          <a:p>
            <a:pPr indent="0" lvl="0" marL="0" rtl="0" algn="ctr">
              <a:lnSpc>
                <a:spcPct val="120000"/>
              </a:lnSpc>
              <a:spcBef>
                <a:spcPts val="0"/>
              </a:spcBef>
              <a:spcAft>
                <a:spcPts val="1100"/>
              </a:spcAft>
              <a:buNone/>
            </a:pPr>
            <a:r>
              <a:rPr b="0" lang="en-US" sz="2100">
                <a:solidFill>
                  <a:schemeClr val="dk1"/>
                </a:solidFill>
                <a:highlight>
                  <a:srgbClr val="FFFFFF"/>
                </a:highlight>
                <a:latin typeface="Roboto"/>
                <a:ea typeface="Roboto"/>
                <a:cs typeface="Roboto"/>
                <a:sym typeface="Roboto"/>
              </a:rPr>
              <a:t>Espacios de color </a:t>
            </a:r>
            <a:endParaRPr/>
          </a:p>
        </p:txBody>
      </p:sp>
      <p:sp>
        <p:nvSpPr>
          <p:cNvPr id="393" name="Google Shape;393;g6d2bd61148_0_2"/>
          <p:cNvSpPr txBox="1"/>
          <p:nvPr>
            <p:ph idx="1" type="body"/>
          </p:nvPr>
        </p:nvSpPr>
        <p:spPr>
          <a:xfrm>
            <a:off x="485825" y="1089525"/>
            <a:ext cx="9885000" cy="1632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US" sz="2000">
                <a:highlight>
                  <a:srgbClr val="FFFFFF"/>
                </a:highlight>
              </a:rPr>
              <a:t>Los espacios de color</a:t>
            </a:r>
            <a:r>
              <a:rPr lang="en-US" sz="2000">
                <a:highlight>
                  <a:srgbClr val="FFFFFF"/>
                </a:highlight>
              </a:rPr>
              <a:t> son una forma de representar los canales de color presentes en la imagen que le dan a la imagen ese matiz particular. Hay varios espacios de color diferentes y cada uno tiene su propio significado.</a:t>
            </a:r>
            <a:endParaRPr sz="2000">
              <a:highlight>
                <a:srgbClr val="FFFFFF"/>
              </a:highlight>
            </a:endParaRPr>
          </a:p>
          <a:p>
            <a:pPr indent="0" lvl="0" marL="0" rtl="0" algn="l">
              <a:spcBef>
                <a:spcPts val="0"/>
              </a:spcBef>
              <a:spcAft>
                <a:spcPts val="0"/>
              </a:spcAft>
              <a:buNone/>
            </a:pPr>
            <a:r>
              <a:rPr lang="en-US" sz="2000">
                <a:highlight>
                  <a:srgbClr val="FFFFFF"/>
                </a:highlight>
              </a:rPr>
              <a:t>Algunos de los espacios de color populares son </a:t>
            </a:r>
            <a:r>
              <a:rPr i="1" lang="en-US" sz="2000">
                <a:highlight>
                  <a:srgbClr val="FFFFFF"/>
                </a:highlight>
              </a:rPr>
              <a:t>RGB</a:t>
            </a:r>
            <a:r>
              <a:rPr lang="en-US" sz="2000">
                <a:highlight>
                  <a:srgbClr val="FFFFFF"/>
                </a:highlight>
              </a:rPr>
              <a:t> (Rojo, Verde, Azul), </a:t>
            </a:r>
            <a:r>
              <a:rPr i="1" lang="en-US" sz="2000">
                <a:highlight>
                  <a:srgbClr val="FFFFFF"/>
                </a:highlight>
              </a:rPr>
              <a:t>CMYK</a:t>
            </a:r>
            <a:r>
              <a:rPr lang="en-US" sz="2000">
                <a:highlight>
                  <a:srgbClr val="FFFFFF"/>
                </a:highlight>
              </a:rPr>
              <a:t> (Cian, Magenta, Amarillo, Negro), </a:t>
            </a:r>
            <a:r>
              <a:rPr i="1" lang="en-US" sz="2000">
                <a:highlight>
                  <a:srgbClr val="FFFFFF"/>
                </a:highlight>
              </a:rPr>
              <a:t>HSV</a:t>
            </a:r>
            <a:r>
              <a:rPr lang="en-US" sz="2000">
                <a:highlight>
                  <a:srgbClr val="FFFFFF"/>
                </a:highlight>
              </a:rPr>
              <a:t> (Tono, Saturación, Valor), etc.</a:t>
            </a:r>
            <a:endParaRPr sz="2000"/>
          </a:p>
        </p:txBody>
      </p:sp>
      <p:pic>
        <p:nvPicPr>
          <p:cNvPr id="394" name="Google Shape;394;g6d2bd61148_0_2"/>
          <p:cNvPicPr preferRelativeResize="0"/>
          <p:nvPr/>
        </p:nvPicPr>
        <p:blipFill>
          <a:blip r:embed="rId3">
            <a:alphaModFix/>
          </a:blip>
          <a:stretch>
            <a:fillRect/>
          </a:stretch>
        </p:blipFill>
        <p:spPr>
          <a:xfrm>
            <a:off x="485825" y="3839354"/>
            <a:ext cx="2217050" cy="1998900"/>
          </a:xfrm>
          <a:prstGeom prst="rect">
            <a:avLst/>
          </a:prstGeom>
          <a:noFill/>
          <a:ln>
            <a:noFill/>
          </a:ln>
        </p:spPr>
      </p:pic>
      <p:pic>
        <p:nvPicPr>
          <p:cNvPr id="395" name="Google Shape;395;g6d2bd61148_0_2"/>
          <p:cNvPicPr preferRelativeResize="0"/>
          <p:nvPr/>
        </p:nvPicPr>
        <p:blipFill>
          <a:blip r:embed="rId4">
            <a:alphaModFix/>
          </a:blip>
          <a:stretch>
            <a:fillRect/>
          </a:stretch>
        </p:blipFill>
        <p:spPr>
          <a:xfrm>
            <a:off x="3032675" y="3587752"/>
            <a:ext cx="4223175" cy="2752550"/>
          </a:xfrm>
          <a:prstGeom prst="rect">
            <a:avLst/>
          </a:prstGeom>
          <a:noFill/>
          <a:ln>
            <a:noFill/>
          </a:ln>
        </p:spPr>
      </p:pic>
      <p:pic>
        <p:nvPicPr>
          <p:cNvPr id="396" name="Google Shape;396;g6d2bd61148_0_2"/>
          <p:cNvPicPr preferRelativeResize="0"/>
          <p:nvPr/>
        </p:nvPicPr>
        <p:blipFill>
          <a:blip r:embed="rId5">
            <a:alphaModFix/>
          </a:blip>
          <a:stretch>
            <a:fillRect/>
          </a:stretch>
        </p:blipFill>
        <p:spPr>
          <a:xfrm>
            <a:off x="7585650" y="3649325"/>
            <a:ext cx="2378975" cy="2378975"/>
          </a:xfrm>
          <a:prstGeom prst="rect">
            <a:avLst/>
          </a:prstGeom>
          <a:noFill/>
          <a:ln>
            <a:noFill/>
          </a:ln>
        </p:spPr>
      </p:pic>
      <p:sp>
        <p:nvSpPr>
          <p:cNvPr id="397" name="Google Shape;397;g6d2bd61148_0_2"/>
          <p:cNvSpPr txBox="1"/>
          <p:nvPr/>
        </p:nvSpPr>
        <p:spPr>
          <a:xfrm>
            <a:off x="8399538" y="3284525"/>
            <a:ext cx="7512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highlight>
                  <a:srgbClr val="FFFFFF"/>
                </a:highlight>
                <a:latin typeface="Roboto"/>
                <a:ea typeface="Roboto"/>
                <a:cs typeface="Roboto"/>
                <a:sym typeface="Roboto"/>
              </a:rPr>
              <a:t>CMYK</a:t>
            </a:r>
            <a:endParaRPr/>
          </a:p>
        </p:txBody>
      </p:sp>
      <p:sp>
        <p:nvSpPr>
          <p:cNvPr id="398" name="Google Shape;398;g6d2bd61148_0_2"/>
          <p:cNvSpPr txBox="1"/>
          <p:nvPr/>
        </p:nvSpPr>
        <p:spPr>
          <a:xfrm>
            <a:off x="4672350" y="3222950"/>
            <a:ext cx="6048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highlight>
                  <a:srgbClr val="FFFFFF"/>
                </a:highlight>
                <a:latin typeface="Roboto"/>
                <a:ea typeface="Roboto"/>
                <a:cs typeface="Roboto"/>
                <a:sym typeface="Roboto"/>
              </a:rPr>
              <a:t>HSV</a:t>
            </a:r>
            <a:endParaRPr/>
          </a:p>
        </p:txBody>
      </p:sp>
      <p:sp>
        <p:nvSpPr>
          <p:cNvPr id="399" name="Google Shape;399;g6d2bd61148_0_2"/>
          <p:cNvSpPr txBox="1"/>
          <p:nvPr/>
        </p:nvSpPr>
        <p:spPr>
          <a:xfrm>
            <a:off x="1284175" y="3418050"/>
            <a:ext cx="6048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highlight>
                  <a:srgbClr val="FFFFFF"/>
                </a:highlight>
                <a:latin typeface="Roboto"/>
                <a:ea typeface="Roboto"/>
                <a:cs typeface="Roboto"/>
                <a:sym typeface="Roboto"/>
              </a:rPr>
              <a:t>RGB</a:t>
            </a:r>
            <a:endParaRPr/>
          </a:p>
        </p:txBody>
      </p:sp>
      <p:sp>
        <p:nvSpPr>
          <p:cNvPr id="400" name="Google Shape;400;g6d2bd61148_0_2"/>
          <p:cNvSpPr txBox="1"/>
          <p:nvPr/>
        </p:nvSpPr>
        <p:spPr>
          <a:xfrm>
            <a:off x="3061250" y="6340300"/>
            <a:ext cx="46725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u="sng">
                <a:solidFill>
                  <a:schemeClr val="hlink"/>
                </a:solidFill>
                <a:hlinkClick r:id="rId6"/>
              </a:rPr>
              <a:t>https://docs.opencv.org/3.4/de/d25/imgproc_color_conversions.html</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pic>
        <p:nvPicPr>
          <p:cNvPr id="405" name="Google Shape;405;g6d2bd61148_0_12"/>
          <p:cNvPicPr preferRelativeResize="0"/>
          <p:nvPr/>
        </p:nvPicPr>
        <p:blipFill>
          <a:blip r:embed="rId3">
            <a:alphaModFix/>
          </a:blip>
          <a:stretch>
            <a:fillRect/>
          </a:stretch>
        </p:blipFill>
        <p:spPr>
          <a:xfrm>
            <a:off x="1233350" y="1720075"/>
            <a:ext cx="6877050" cy="4048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09" name="Shape 409"/>
        <p:cNvGrpSpPr/>
        <p:nvPr/>
      </p:nvGrpSpPr>
      <p:grpSpPr>
        <a:xfrm>
          <a:off x="0" y="0"/>
          <a:ext cx="0" cy="0"/>
          <a:chOff x="0" y="0"/>
          <a:chExt cx="0" cy="0"/>
        </a:xfrm>
      </p:grpSpPr>
      <p:sp>
        <p:nvSpPr>
          <p:cNvPr id="410" name="Google Shape;410;p70"/>
          <p:cNvSpPr/>
          <p:nvPr/>
        </p:nvSpPr>
        <p:spPr>
          <a:xfrm>
            <a:off x="345570" y="6923708"/>
            <a:ext cx="10136700" cy="153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1" name="Google Shape;411;p70"/>
          <p:cNvSpPr/>
          <p:nvPr/>
        </p:nvSpPr>
        <p:spPr>
          <a:xfrm>
            <a:off x="1392936" y="1248156"/>
            <a:ext cx="8240400" cy="5148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2" name="Google Shape;412;p70"/>
          <p:cNvSpPr/>
          <p:nvPr/>
        </p:nvSpPr>
        <p:spPr>
          <a:xfrm>
            <a:off x="842772" y="272796"/>
            <a:ext cx="777300" cy="7788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3" name="Google Shape;413;p70"/>
          <p:cNvSpPr txBox="1"/>
          <p:nvPr/>
        </p:nvSpPr>
        <p:spPr>
          <a:xfrm>
            <a:off x="1623822" y="1507007"/>
            <a:ext cx="7468800" cy="1200900"/>
          </a:xfrm>
          <a:prstGeom prst="rect">
            <a:avLst/>
          </a:prstGeom>
          <a:noFill/>
          <a:ln>
            <a:noFill/>
          </a:ln>
        </p:spPr>
        <p:txBody>
          <a:bodyPr anchorCtr="0" anchor="t" bIns="0" lIns="0" spcFirstLastPara="1" rIns="0" wrap="square" tIns="123175">
            <a:noAutofit/>
          </a:bodyPr>
          <a:lstStyle/>
          <a:p>
            <a:pPr indent="0" lvl="0" marL="12700" marR="0" rtl="0" algn="l">
              <a:lnSpc>
                <a:spcPct val="100000"/>
              </a:lnSpc>
              <a:spcBef>
                <a:spcPts val="0"/>
              </a:spcBef>
              <a:spcAft>
                <a:spcPts val="0"/>
              </a:spcAft>
              <a:buNone/>
            </a:pPr>
            <a:r>
              <a:rPr lang="en-US" sz="1450">
                <a:latin typeface="Noto Sans Symbols"/>
                <a:ea typeface="Noto Sans Symbols"/>
                <a:cs typeface="Noto Sans Symbols"/>
                <a:sym typeface="Noto Sans Symbols"/>
              </a:rPr>
              <a:t>🕮</a:t>
            </a:r>
            <a:r>
              <a:rPr lang="en-US" sz="1450">
                <a:latin typeface="Times New Roman"/>
                <a:ea typeface="Times New Roman"/>
                <a:cs typeface="Times New Roman"/>
                <a:sym typeface="Times New Roman"/>
              </a:rPr>
              <a:t>	</a:t>
            </a:r>
            <a:r>
              <a:rPr lang="en-US" sz="1450">
                <a:latin typeface="Calibri"/>
                <a:ea typeface="Calibri"/>
                <a:cs typeface="Calibri"/>
                <a:sym typeface="Calibri"/>
              </a:rPr>
              <a:t>Procesamiento Digital de imágenes con Matlab y Simulink. Cuevas, Zaldívar, Pérez. Alfaomega</a:t>
            </a:r>
            <a:endParaRPr sz="1450">
              <a:latin typeface="Calibri"/>
              <a:ea typeface="Calibri"/>
              <a:cs typeface="Calibri"/>
              <a:sym typeface="Calibri"/>
            </a:endParaRPr>
          </a:p>
          <a:p>
            <a:pPr indent="0" lvl="0" marL="12700" marR="0" rtl="0" algn="l">
              <a:lnSpc>
                <a:spcPct val="100000"/>
              </a:lnSpc>
              <a:spcBef>
                <a:spcPts val="875"/>
              </a:spcBef>
              <a:spcAft>
                <a:spcPts val="0"/>
              </a:spcAft>
              <a:buNone/>
            </a:pPr>
            <a:r>
              <a:rPr lang="en-US" sz="1450">
                <a:latin typeface="Noto Sans Symbols"/>
                <a:ea typeface="Noto Sans Symbols"/>
                <a:cs typeface="Noto Sans Symbols"/>
                <a:sym typeface="Noto Sans Symbols"/>
              </a:rPr>
              <a:t>🕮</a:t>
            </a:r>
            <a:r>
              <a:rPr lang="en-US" sz="1450">
                <a:latin typeface="Times New Roman"/>
                <a:ea typeface="Times New Roman"/>
                <a:cs typeface="Times New Roman"/>
                <a:sym typeface="Times New Roman"/>
              </a:rPr>
              <a:t>	</a:t>
            </a:r>
            <a:r>
              <a:rPr lang="en-US" sz="1450">
                <a:latin typeface="Calibri"/>
                <a:ea typeface="Calibri"/>
                <a:cs typeface="Calibri"/>
                <a:sym typeface="Calibri"/>
              </a:rPr>
              <a:t>Digital Image Processing, Gonzalez, Woods. 3rd Edition. Pearson</a:t>
            </a:r>
            <a:endParaRPr sz="1450">
              <a:latin typeface="Calibri"/>
              <a:ea typeface="Calibri"/>
              <a:cs typeface="Calibri"/>
              <a:sym typeface="Calibri"/>
            </a:endParaRPr>
          </a:p>
          <a:p>
            <a:pPr indent="0" lvl="0" marL="12700" marR="0" rtl="0" algn="l">
              <a:lnSpc>
                <a:spcPct val="108965"/>
              </a:lnSpc>
              <a:spcBef>
                <a:spcPts val="865"/>
              </a:spcBef>
              <a:spcAft>
                <a:spcPts val="0"/>
              </a:spcAft>
              <a:buNone/>
            </a:pPr>
            <a:r>
              <a:rPr lang="en-US" sz="1450">
                <a:latin typeface="Noto Sans Symbols"/>
                <a:ea typeface="Noto Sans Symbols"/>
                <a:cs typeface="Noto Sans Symbols"/>
                <a:sym typeface="Noto Sans Symbols"/>
              </a:rPr>
              <a:t>🕮</a:t>
            </a:r>
            <a:r>
              <a:rPr lang="en-US" sz="1450">
                <a:latin typeface="Times New Roman"/>
                <a:ea typeface="Times New Roman"/>
                <a:cs typeface="Times New Roman"/>
                <a:sym typeface="Times New Roman"/>
              </a:rPr>
              <a:t>	</a:t>
            </a:r>
            <a:r>
              <a:rPr lang="en-US" sz="1450">
                <a:latin typeface="Calibri"/>
                <a:ea typeface="Calibri"/>
                <a:cs typeface="Calibri"/>
                <a:sym typeface="Calibri"/>
              </a:rPr>
              <a:t>Digital Image Processing Using MATLAB, Rafael C. Gonzalez, Richard E. Woods, Steven L.</a:t>
            </a:r>
            <a:endParaRPr sz="1450">
              <a:latin typeface="Calibri"/>
              <a:ea typeface="Calibri"/>
              <a:cs typeface="Calibri"/>
              <a:sym typeface="Calibri"/>
            </a:endParaRPr>
          </a:p>
          <a:p>
            <a:pPr indent="0" lvl="0" marL="387350" marR="0" rtl="0" algn="l">
              <a:lnSpc>
                <a:spcPct val="108965"/>
              </a:lnSpc>
              <a:spcBef>
                <a:spcPts val="0"/>
              </a:spcBef>
              <a:spcAft>
                <a:spcPts val="0"/>
              </a:spcAft>
              <a:buNone/>
            </a:pPr>
            <a:r>
              <a:rPr lang="en-US" sz="1450">
                <a:latin typeface="Calibri"/>
                <a:ea typeface="Calibri"/>
                <a:cs typeface="Calibri"/>
                <a:sym typeface="Calibri"/>
              </a:rPr>
              <a:t>Eddins. 2nd Edition. Gatesmark Publishing</a:t>
            </a:r>
            <a:endParaRPr sz="1450">
              <a:latin typeface="Calibri"/>
              <a:ea typeface="Calibri"/>
              <a:cs typeface="Calibri"/>
              <a:sym typeface="Calibri"/>
            </a:endParaRPr>
          </a:p>
        </p:txBody>
      </p:sp>
      <p:sp>
        <p:nvSpPr>
          <p:cNvPr id="414" name="Google Shape;414;p70"/>
          <p:cNvSpPr txBox="1"/>
          <p:nvPr>
            <p:ph type="title"/>
          </p:nvPr>
        </p:nvSpPr>
        <p:spPr>
          <a:xfrm>
            <a:off x="1774951" y="354838"/>
            <a:ext cx="2044800" cy="537900"/>
          </a:xfrm>
          <a:prstGeom prst="rect">
            <a:avLst/>
          </a:prstGeom>
          <a:noFill/>
          <a:ln>
            <a:noFill/>
          </a:ln>
        </p:spPr>
        <p:txBody>
          <a:bodyPr anchorCtr="0" anchor="t" bIns="0" lIns="0" spcFirstLastPara="1" rIns="0" wrap="square" tIns="13950">
            <a:noAutofit/>
          </a:bodyPr>
          <a:lstStyle/>
          <a:p>
            <a:pPr indent="0" lvl="0" marL="12700" rtl="0" algn="l">
              <a:lnSpc>
                <a:spcPct val="100000"/>
              </a:lnSpc>
              <a:spcBef>
                <a:spcPts val="0"/>
              </a:spcBef>
              <a:spcAft>
                <a:spcPts val="0"/>
              </a:spcAft>
              <a:buNone/>
            </a:pPr>
            <a:r>
              <a:rPr lang="en-US"/>
              <a:t>Bibliografía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58" name="Shape 58"/>
        <p:cNvGrpSpPr/>
        <p:nvPr/>
      </p:nvGrpSpPr>
      <p:grpSpPr>
        <a:xfrm>
          <a:off x="0" y="0"/>
          <a:ext cx="0" cy="0"/>
          <a:chOff x="0" y="0"/>
          <a:chExt cx="0" cy="0"/>
        </a:xfrm>
      </p:grpSpPr>
      <p:sp>
        <p:nvSpPr>
          <p:cNvPr id="59" name="Google Shape;59;p3"/>
          <p:cNvSpPr/>
          <p:nvPr/>
        </p:nvSpPr>
        <p:spPr>
          <a:xfrm>
            <a:off x="367168" y="2000182"/>
            <a:ext cx="10115123" cy="512867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0" name="Google Shape;60;p3"/>
          <p:cNvSpPr txBox="1"/>
          <p:nvPr>
            <p:ph type="title"/>
          </p:nvPr>
        </p:nvSpPr>
        <p:spPr>
          <a:xfrm>
            <a:off x="2955798" y="3603117"/>
            <a:ext cx="4890135" cy="60198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3750">
                <a:solidFill>
                  <a:srgbClr val="404040"/>
                </a:solidFill>
              </a:rPr>
              <a:t>Aspectos introductorios.</a:t>
            </a:r>
            <a:endParaRPr sz="3750"/>
          </a:p>
        </p:txBody>
      </p:sp>
      <p:sp>
        <p:nvSpPr>
          <p:cNvPr id="61" name="Google Shape;61;p3"/>
          <p:cNvSpPr txBox="1"/>
          <p:nvPr/>
        </p:nvSpPr>
        <p:spPr>
          <a:xfrm>
            <a:off x="6103365" y="2084323"/>
            <a:ext cx="241935" cy="537845"/>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b="1" lang="en-US" sz="3350">
                <a:solidFill>
                  <a:srgbClr val="FFFFFF"/>
                </a:solidFill>
                <a:latin typeface="Calibri"/>
                <a:ea typeface="Calibri"/>
                <a:cs typeface="Calibri"/>
                <a:sym typeface="Calibri"/>
              </a:rPr>
              <a:t>1</a:t>
            </a:r>
            <a:endParaRPr sz="335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4"/>
          <p:cNvSpPr txBox="1"/>
          <p:nvPr>
            <p:ph type="title"/>
          </p:nvPr>
        </p:nvSpPr>
        <p:spPr>
          <a:xfrm>
            <a:off x="3379723" y="364693"/>
            <a:ext cx="4237355" cy="53784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lang="en-US"/>
              <a:t>Aspectos introductorios</a:t>
            </a:r>
            <a:endParaRPr/>
          </a:p>
        </p:txBody>
      </p:sp>
      <p:sp>
        <p:nvSpPr>
          <p:cNvPr id="67" name="Google Shape;67;p4"/>
          <p:cNvSpPr txBox="1"/>
          <p:nvPr/>
        </p:nvSpPr>
        <p:spPr>
          <a:xfrm>
            <a:off x="883005" y="2286805"/>
            <a:ext cx="1404620" cy="352425"/>
          </a:xfrm>
          <a:prstGeom prst="rect">
            <a:avLst/>
          </a:prstGeom>
          <a:noFill/>
          <a:ln>
            <a:noFill/>
          </a:ln>
        </p:spPr>
        <p:txBody>
          <a:bodyPr anchorCtr="0" anchor="t" bIns="0" lIns="0" spcFirstLastPara="1" rIns="0" wrap="square" tIns="0">
            <a:spAutoFit/>
          </a:bodyPr>
          <a:lstStyle/>
          <a:p>
            <a:pPr indent="0" lvl="0" marL="0" marR="0" rtl="0" algn="l">
              <a:lnSpc>
                <a:spcPct val="110625"/>
              </a:lnSpc>
              <a:spcBef>
                <a:spcPts val="0"/>
              </a:spcBef>
              <a:spcAft>
                <a:spcPts val="0"/>
              </a:spcAft>
              <a:buNone/>
            </a:pPr>
            <a:r>
              <a:rPr lang="en-US" sz="2400">
                <a:solidFill>
                  <a:srgbClr val="FF0000"/>
                </a:solidFill>
                <a:latin typeface="Arial"/>
                <a:ea typeface="Arial"/>
                <a:cs typeface="Arial"/>
                <a:sym typeface="Arial"/>
              </a:rPr>
              <a:t>•	</a:t>
            </a:r>
            <a:r>
              <a:rPr lang="en-US" sz="2400">
                <a:latin typeface="Calibri"/>
                <a:ea typeface="Calibri"/>
                <a:cs typeface="Calibri"/>
                <a:sym typeface="Calibri"/>
              </a:rPr>
              <a:t>Sistema.</a:t>
            </a:r>
            <a:endParaRPr sz="2400">
              <a:latin typeface="Calibri"/>
              <a:ea typeface="Calibri"/>
              <a:cs typeface="Calibri"/>
              <a:sym typeface="Calibri"/>
            </a:endParaRPr>
          </a:p>
        </p:txBody>
      </p:sp>
      <p:sp>
        <p:nvSpPr>
          <p:cNvPr id="68" name="Google Shape;68;p4"/>
          <p:cNvSpPr/>
          <p:nvPr/>
        </p:nvSpPr>
        <p:spPr>
          <a:xfrm>
            <a:off x="7344156" y="4521708"/>
            <a:ext cx="2933700" cy="22006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9" name="Google Shape;69;p4"/>
          <p:cNvSpPr/>
          <p:nvPr/>
        </p:nvSpPr>
        <p:spPr>
          <a:xfrm>
            <a:off x="4733544" y="1181100"/>
            <a:ext cx="1527048" cy="282702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0" name="Google Shape;70;p4"/>
          <p:cNvSpPr/>
          <p:nvPr/>
        </p:nvSpPr>
        <p:spPr>
          <a:xfrm>
            <a:off x="6842759" y="1181100"/>
            <a:ext cx="3435096" cy="3159252"/>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1" name="Google Shape;71;p4"/>
          <p:cNvSpPr/>
          <p:nvPr/>
        </p:nvSpPr>
        <p:spPr>
          <a:xfrm>
            <a:off x="790955" y="1246632"/>
            <a:ext cx="3288792" cy="3288791"/>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2" name="Google Shape;72;p4"/>
          <p:cNvSpPr/>
          <p:nvPr/>
        </p:nvSpPr>
        <p:spPr>
          <a:xfrm>
            <a:off x="214884" y="4965191"/>
            <a:ext cx="3162300" cy="178003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3" name="Google Shape;73;p4"/>
          <p:cNvSpPr/>
          <p:nvPr/>
        </p:nvSpPr>
        <p:spPr>
          <a:xfrm>
            <a:off x="3500506" y="4657123"/>
            <a:ext cx="3759829" cy="2203394"/>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5"/>
          <p:cNvSpPr/>
          <p:nvPr/>
        </p:nvSpPr>
        <p:spPr>
          <a:xfrm>
            <a:off x="2519172" y="996696"/>
            <a:ext cx="6169152" cy="231495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9" name="Google Shape;79;p5"/>
          <p:cNvSpPr/>
          <p:nvPr/>
        </p:nvSpPr>
        <p:spPr>
          <a:xfrm>
            <a:off x="7614411" y="5739384"/>
            <a:ext cx="557530" cy="238760"/>
          </a:xfrm>
          <a:custGeom>
            <a:rect b="b" l="l" r="r" t="t"/>
            <a:pathLst>
              <a:path extrusionOk="0" h="238760" w="557529">
                <a:moveTo>
                  <a:pt x="480949" y="0"/>
                </a:moveTo>
                <a:lnTo>
                  <a:pt x="477520" y="9651"/>
                </a:lnTo>
                <a:lnTo>
                  <a:pt x="491327" y="15652"/>
                </a:lnTo>
                <a:lnTo>
                  <a:pt x="503205" y="23939"/>
                </a:lnTo>
                <a:lnTo>
                  <a:pt x="527248" y="62351"/>
                </a:lnTo>
                <a:lnTo>
                  <a:pt x="535178" y="117982"/>
                </a:lnTo>
                <a:lnTo>
                  <a:pt x="534296" y="139030"/>
                </a:lnTo>
                <a:lnTo>
                  <a:pt x="521081" y="190588"/>
                </a:lnTo>
                <a:lnTo>
                  <a:pt x="491470" y="222803"/>
                </a:lnTo>
                <a:lnTo>
                  <a:pt x="477901" y="228828"/>
                </a:lnTo>
                <a:lnTo>
                  <a:pt x="480949" y="238505"/>
                </a:lnTo>
                <a:lnTo>
                  <a:pt x="526454" y="211425"/>
                </a:lnTo>
                <a:lnTo>
                  <a:pt x="552084" y="161428"/>
                </a:lnTo>
                <a:lnTo>
                  <a:pt x="557022" y="119252"/>
                </a:lnTo>
                <a:lnTo>
                  <a:pt x="555785" y="97397"/>
                </a:lnTo>
                <a:lnTo>
                  <a:pt x="545931" y="58638"/>
                </a:lnTo>
                <a:lnTo>
                  <a:pt x="513334" y="15224"/>
                </a:lnTo>
                <a:lnTo>
                  <a:pt x="498189" y="6189"/>
                </a:lnTo>
                <a:lnTo>
                  <a:pt x="480949" y="0"/>
                </a:lnTo>
                <a:close/>
              </a:path>
              <a:path extrusionOk="0" h="238760" w="557529">
                <a:moveTo>
                  <a:pt x="76200" y="0"/>
                </a:moveTo>
                <a:lnTo>
                  <a:pt x="30640" y="27092"/>
                </a:lnTo>
                <a:lnTo>
                  <a:pt x="4937" y="77184"/>
                </a:lnTo>
                <a:lnTo>
                  <a:pt x="0" y="119252"/>
                </a:lnTo>
                <a:lnTo>
                  <a:pt x="1236" y="141181"/>
                </a:lnTo>
                <a:lnTo>
                  <a:pt x="11090" y="179976"/>
                </a:lnTo>
                <a:lnTo>
                  <a:pt x="43608" y="223245"/>
                </a:lnTo>
                <a:lnTo>
                  <a:pt x="76200" y="238505"/>
                </a:lnTo>
                <a:lnTo>
                  <a:pt x="79121" y="228828"/>
                </a:lnTo>
                <a:lnTo>
                  <a:pt x="65551" y="222803"/>
                </a:lnTo>
                <a:lnTo>
                  <a:pt x="53816" y="214423"/>
                </a:lnTo>
                <a:lnTo>
                  <a:pt x="29773" y="175349"/>
                </a:lnTo>
                <a:lnTo>
                  <a:pt x="21844" y="117982"/>
                </a:lnTo>
                <a:lnTo>
                  <a:pt x="22725" y="97645"/>
                </a:lnTo>
                <a:lnTo>
                  <a:pt x="35941" y="47370"/>
                </a:lnTo>
                <a:lnTo>
                  <a:pt x="65766" y="15652"/>
                </a:lnTo>
                <a:lnTo>
                  <a:pt x="79502" y="9651"/>
                </a:lnTo>
                <a:lnTo>
                  <a:pt x="7620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0" name="Google Shape;80;p5"/>
          <p:cNvSpPr/>
          <p:nvPr/>
        </p:nvSpPr>
        <p:spPr>
          <a:xfrm>
            <a:off x="5279644" y="6048692"/>
            <a:ext cx="558800" cy="238760"/>
          </a:xfrm>
          <a:custGeom>
            <a:rect b="b" l="l" r="r" t="t"/>
            <a:pathLst>
              <a:path extrusionOk="0" h="238760" w="558800">
                <a:moveTo>
                  <a:pt x="482472" y="0"/>
                </a:moveTo>
                <a:lnTo>
                  <a:pt x="479043" y="9690"/>
                </a:lnTo>
                <a:lnTo>
                  <a:pt x="492851" y="15681"/>
                </a:lnTo>
                <a:lnTo>
                  <a:pt x="504729" y="23976"/>
                </a:lnTo>
                <a:lnTo>
                  <a:pt x="528772" y="62429"/>
                </a:lnTo>
                <a:lnTo>
                  <a:pt x="536701" y="118097"/>
                </a:lnTo>
                <a:lnTo>
                  <a:pt x="535820" y="139135"/>
                </a:lnTo>
                <a:lnTo>
                  <a:pt x="522604" y="190652"/>
                </a:lnTo>
                <a:lnTo>
                  <a:pt x="492994" y="222867"/>
                </a:lnTo>
                <a:lnTo>
                  <a:pt x="479425" y="228892"/>
                </a:lnTo>
                <a:lnTo>
                  <a:pt x="482472" y="238569"/>
                </a:lnTo>
                <a:lnTo>
                  <a:pt x="527978" y="211489"/>
                </a:lnTo>
                <a:lnTo>
                  <a:pt x="553608" y="161491"/>
                </a:lnTo>
                <a:lnTo>
                  <a:pt x="558545" y="119354"/>
                </a:lnTo>
                <a:lnTo>
                  <a:pt x="557309" y="97485"/>
                </a:lnTo>
                <a:lnTo>
                  <a:pt x="547455" y="58718"/>
                </a:lnTo>
                <a:lnTo>
                  <a:pt x="514857" y="15300"/>
                </a:lnTo>
                <a:lnTo>
                  <a:pt x="499713" y="6248"/>
                </a:lnTo>
                <a:lnTo>
                  <a:pt x="482472" y="0"/>
                </a:lnTo>
                <a:close/>
              </a:path>
              <a:path extrusionOk="0" h="238760" w="558800">
                <a:moveTo>
                  <a:pt x="76200" y="0"/>
                </a:moveTo>
                <a:lnTo>
                  <a:pt x="30640" y="27156"/>
                </a:lnTo>
                <a:lnTo>
                  <a:pt x="4937" y="77273"/>
                </a:lnTo>
                <a:lnTo>
                  <a:pt x="0" y="119354"/>
                </a:lnTo>
                <a:lnTo>
                  <a:pt x="1236" y="141266"/>
                </a:lnTo>
                <a:lnTo>
                  <a:pt x="11090" y="180028"/>
                </a:lnTo>
                <a:lnTo>
                  <a:pt x="43608" y="223308"/>
                </a:lnTo>
                <a:lnTo>
                  <a:pt x="76200" y="238569"/>
                </a:lnTo>
                <a:lnTo>
                  <a:pt x="79120" y="228892"/>
                </a:lnTo>
                <a:lnTo>
                  <a:pt x="65551" y="222867"/>
                </a:lnTo>
                <a:lnTo>
                  <a:pt x="53816" y="214487"/>
                </a:lnTo>
                <a:lnTo>
                  <a:pt x="29773" y="175415"/>
                </a:lnTo>
                <a:lnTo>
                  <a:pt x="21843" y="118097"/>
                </a:lnTo>
                <a:lnTo>
                  <a:pt x="22725" y="97739"/>
                </a:lnTo>
                <a:lnTo>
                  <a:pt x="35940" y="47472"/>
                </a:lnTo>
                <a:lnTo>
                  <a:pt x="65766" y="15681"/>
                </a:lnTo>
                <a:lnTo>
                  <a:pt x="79501" y="9690"/>
                </a:lnTo>
                <a:lnTo>
                  <a:pt x="7620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1" name="Google Shape;81;p5"/>
          <p:cNvSpPr txBox="1"/>
          <p:nvPr/>
        </p:nvSpPr>
        <p:spPr>
          <a:xfrm>
            <a:off x="942238" y="5662676"/>
            <a:ext cx="9201150" cy="1259840"/>
          </a:xfrm>
          <a:prstGeom prst="rect">
            <a:avLst/>
          </a:prstGeom>
          <a:noFill/>
          <a:ln>
            <a:noFill/>
          </a:ln>
        </p:spPr>
        <p:txBody>
          <a:bodyPr anchorCtr="0" anchor="t" bIns="0" lIns="0" spcFirstLastPara="1" rIns="0" wrap="square" tIns="11425">
            <a:spAutoFit/>
          </a:bodyPr>
          <a:lstStyle/>
          <a:p>
            <a:pPr indent="0" lvl="0" marL="12700" marR="719455" rtl="0" algn="l">
              <a:lnSpc>
                <a:spcPct val="101499"/>
              </a:lnSpc>
              <a:spcBef>
                <a:spcPts val="0"/>
              </a:spcBef>
              <a:spcAft>
                <a:spcPts val="0"/>
              </a:spcAft>
              <a:buNone/>
            </a:pPr>
            <a:r>
              <a:rPr b="1" lang="en-US" sz="2000">
                <a:solidFill>
                  <a:srgbClr val="FF0000"/>
                </a:solidFill>
                <a:latin typeface="Calibri"/>
                <a:ea typeface="Calibri"/>
                <a:cs typeface="Calibri"/>
                <a:sym typeface="Calibri"/>
              </a:rPr>
              <a:t>Imagen</a:t>
            </a:r>
            <a:r>
              <a:rPr lang="en-US" sz="2000">
                <a:latin typeface="Calibri"/>
                <a:ea typeface="Calibri"/>
                <a:cs typeface="Calibri"/>
                <a:sym typeface="Calibri"/>
              </a:rPr>
              <a:t>, es una representación visual in forma de una función </a:t>
            </a:r>
            <a:r>
              <a:rPr lang="en-US" sz="2000">
                <a:latin typeface="Cambria Math"/>
                <a:ea typeface="Cambria Math"/>
                <a:cs typeface="Cambria Math"/>
                <a:sym typeface="Cambria Math"/>
              </a:rPr>
              <a:t>𝑓   𝑥, 𝑦	</a:t>
            </a:r>
            <a:r>
              <a:rPr lang="en-US" sz="2000">
                <a:latin typeface="Calibri"/>
                <a:ea typeface="Calibri"/>
                <a:cs typeface="Calibri"/>
                <a:sym typeface="Calibri"/>
              </a:rPr>
              <a:t>donde </a:t>
            </a:r>
            <a:r>
              <a:rPr lang="en-US" sz="2000">
                <a:latin typeface="Cambria Math"/>
                <a:ea typeface="Cambria Math"/>
                <a:cs typeface="Cambria Math"/>
                <a:sym typeface="Cambria Math"/>
              </a:rPr>
              <a:t>𝑓 </a:t>
            </a:r>
            <a:r>
              <a:rPr lang="en-US" sz="2000">
                <a:latin typeface="Calibri"/>
                <a:ea typeface="Calibri"/>
                <a:cs typeface="Calibri"/>
                <a:sym typeface="Calibri"/>
              </a:rPr>
              <a:t>es  relacionado al brillo (o color) en el punto    </a:t>
            </a:r>
            <a:r>
              <a:rPr lang="en-US" sz="2000">
                <a:latin typeface="Cambria Math"/>
                <a:ea typeface="Cambria Math"/>
                <a:cs typeface="Cambria Math"/>
                <a:sym typeface="Cambria Math"/>
              </a:rPr>
              <a:t>𝑥, 𝑦 </a:t>
            </a:r>
            <a:r>
              <a:rPr lang="en-US" sz="2000">
                <a:latin typeface="Calibri"/>
                <a:ea typeface="Calibri"/>
                <a:cs typeface="Calibri"/>
                <a:sym typeface="Calibri"/>
              </a:rPr>
              <a:t>.</a:t>
            </a:r>
            <a:endParaRPr sz="2000">
              <a:latin typeface="Calibri"/>
              <a:ea typeface="Calibri"/>
              <a:cs typeface="Calibri"/>
              <a:sym typeface="Calibri"/>
            </a:endParaRPr>
          </a:p>
          <a:p>
            <a:pPr indent="0" lvl="0" marL="12700" marR="0" rtl="0" algn="l">
              <a:lnSpc>
                <a:spcPct val="100000"/>
              </a:lnSpc>
              <a:spcBef>
                <a:spcPts val="25"/>
              </a:spcBef>
              <a:spcAft>
                <a:spcPts val="0"/>
              </a:spcAft>
              <a:buNone/>
            </a:pPr>
            <a:r>
              <a:rPr lang="en-US" sz="2000">
                <a:latin typeface="Calibri"/>
                <a:ea typeface="Calibri"/>
                <a:cs typeface="Calibri"/>
                <a:sym typeface="Calibri"/>
              </a:rPr>
              <a:t>La mayoría de las imágenes están definidos sobre un rectángulo, continuo en amplitud y</a:t>
            </a:r>
            <a:endParaRPr sz="2000">
              <a:latin typeface="Calibri"/>
              <a:ea typeface="Calibri"/>
              <a:cs typeface="Calibri"/>
              <a:sym typeface="Calibri"/>
            </a:endParaRPr>
          </a:p>
          <a:p>
            <a:pPr indent="0" lvl="0" marL="12700" marR="0" rtl="0" algn="l">
              <a:lnSpc>
                <a:spcPct val="100000"/>
              </a:lnSpc>
              <a:spcBef>
                <a:spcPts val="25"/>
              </a:spcBef>
              <a:spcAft>
                <a:spcPts val="0"/>
              </a:spcAft>
              <a:buNone/>
            </a:pPr>
            <a:r>
              <a:rPr lang="en-US" sz="2000">
                <a:latin typeface="Calibri"/>
                <a:ea typeface="Calibri"/>
                <a:cs typeface="Calibri"/>
                <a:sym typeface="Calibri"/>
              </a:rPr>
              <a:t>espacio.</a:t>
            </a:r>
            <a:endParaRPr sz="2000">
              <a:latin typeface="Calibri"/>
              <a:ea typeface="Calibri"/>
              <a:cs typeface="Calibri"/>
              <a:sym typeface="Calibri"/>
            </a:endParaRPr>
          </a:p>
        </p:txBody>
      </p:sp>
      <p:sp>
        <p:nvSpPr>
          <p:cNvPr id="82" name="Google Shape;82;p5"/>
          <p:cNvSpPr/>
          <p:nvPr/>
        </p:nvSpPr>
        <p:spPr>
          <a:xfrm>
            <a:off x="967739" y="3515823"/>
            <a:ext cx="2709617" cy="202239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3" name="Google Shape;83;p5"/>
          <p:cNvSpPr/>
          <p:nvPr/>
        </p:nvSpPr>
        <p:spPr>
          <a:xfrm>
            <a:off x="4175759" y="3520422"/>
            <a:ext cx="2118202" cy="212142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4" name="Google Shape;84;p5"/>
          <p:cNvSpPr/>
          <p:nvPr/>
        </p:nvSpPr>
        <p:spPr>
          <a:xfrm>
            <a:off x="6819900" y="3529635"/>
            <a:ext cx="3256434" cy="184094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5" name="Google Shape;85;p5"/>
          <p:cNvSpPr txBox="1"/>
          <p:nvPr>
            <p:ph type="title"/>
          </p:nvPr>
        </p:nvSpPr>
        <p:spPr>
          <a:xfrm>
            <a:off x="3379723" y="364693"/>
            <a:ext cx="4237355" cy="53784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lang="en-US"/>
              <a:t>Aspectos introductorios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6"/>
          <p:cNvSpPr/>
          <p:nvPr/>
        </p:nvSpPr>
        <p:spPr>
          <a:xfrm>
            <a:off x="6574663" y="1546606"/>
            <a:ext cx="56515" cy="10160"/>
          </a:xfrm>
          <a:custGeom>
            <a:rect b="b" l="l" r="r" t="t"/>
            <a:pathLst>
              <a:path extrusionOk="0" h="10159" w="56515">
                <a:moveTo>
                  <a:pt x="0" y="10160"/>
                </a:moveTo>
                <a:lnTo>
                  <a:pt x="56006" y="10160"/>
                </a:lnTo>
                <a:lnTo>
                  <a:pt x="56006" y="0"/>
                </a:lnTo>
                <a:lnTo>
                  <a:pt x="0" y="0"/>
                </a:lnTo>
                <a:lnTo>
                  <a:pt x="0" y="101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1" name="Google Shape;91;p6"/>
          <p:cNvSpPr/>
          <p:nvPr/>
        </p:nvSpPr>
        <p:spPr>
          <a:xfrm>
            <a:off x="6620256" y="1326896"/>
            <a:ext cx="0" cy="219710"/>
          </a:xfrm>
          <a:custGeom>
            <a:rect b="b" l="l" r="r" t="t"/>
            <a:pathLst>
              <a:path extrusionOk="0" h="219709" w="120000">
                <a:moveTo>
                  <a:pt x="0" y="0"/>
                </a:moveTo>
                <a:lnTo>
                  <a:pt x="0" y="219710"/>
                </a:lnTo>
              </a:path>
            </a:pathLst>
          </a:custGeom>
          <a:noFill/>
          <a:ln cap="flat" cmpd="sng" w="208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2" name="Google Shape;92;p6"/>
          <p:cNvSpPr/>
          <p:nvPr/>
        </p:nvSpPr>
        <p:spPr>
          <a:xfrm>
            <a:off x="6574663" y="1316736"/>
            <a:ext cx="56515" cy="10160"/>
          </a:xfrm>
          <a:custGeom>
            <a:rect b="b" l="l" r="r" t="t"/>
            <a:pathLst>
              <a:path extrusionOk="0" h="10159" w="56515">
                <a:moveTo>
                  <a:pt x="0" y="10160"/>
                </a:moveTo>
                <a:lnTo>
                  <a:pt x="56006" y="10160"/>
                </a:lnTo>
                <a:lnTo>
                  <a:pt x="56006" y="0"/>
                </a:lnTo>
                <a:lnTo>
                  <a:pt x="0" y="0"/>
                </a:lnTo>
                <a:lnTo>
                  <a:pt x="0" y="101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3" name="Google Shape;93;p6"/>
          <p:cNvSpPr/>
          <p:nvPr/>
        </p:nvSpPr>
        <p:spPr>
          <a:xfrm>
            <a:off x="6119367" y="1546606"/>
            <a:ext cx="56515" cy="10160"/>
          </a:xfrm>
          <a:custGeom>
            <a:rect b="b" l="l" r="r" t="t"/>
            <a:pathLst>
              <a:path extrusionOk="0" h="10159" w="56514">
                <a:moveTo>
                  <a:pt x="0" y="10160"/>
                </a:moveTo>
                <a:lnTo>
                  <a:pt x="56134" y="10160"/>
                </a:lnTo>
                <a:lnTo>
                  <a:pt x="56134" y="0"/>
                </a:lnTo>
                <a:lnTo>
                  <a:pt x="0" y="0"/>
                </a:lnTo>
                <a:lnTo>
                  <a:pt x="0" y="101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4" name="Google Shape;94;p6"/>
          <p:cNvSpPr/>
          <p:nvPr/>
        </p:nvSpPr>
        <p:spPr>
          <a:xfrm>
            <a:off x="6129782" y="1326896"/>
            <a:ext cx="0" cy="219710"/>
          </a:xfrm>
          <a:custGeom>
            <a:rect b="b" l="l" r="r" t="t"/>
            <a:pathLst>
              <a:path extrusionOk="0" h="219709" w="120000">
                <a:moveTo>
                  <a:pt x="0" y="0"/>
                </a:moveTo>
                <a:lnTo>
                  <a:pt x="0" y="219710"/>
                </a:lnTo>
              </a:path>
            </a:pathLst>
          </a:custGeom>
          <a:noFill/>
          <a:ln cap="flat" cmpd="sng" w="208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5" name="Google Shape;95;p6"/>
          <p:cNvSpPr/>
          <p:nvPr/>
        </p:nvSpPr>
        <p:spPr>
          <a:xfrm>
            <a:off x="6119367" y="1316736"/>
            <a:ext cx="56515" cy="10160"/>
          </a:xfrm>
          <a:custGeom>
            <a:rect b="b" l="l" r="r" t="t"/>
            <a:pathLst>
              <a:path extrusionOk="0" h="10159" w="56514">
                <a:moveTo>
                  <a:pt x="0" y="10160"/>
                </a:moveTo>
                <a:lnTo>
                  <a:pt x="56134" y="10160"/>
                </a:lnTo>
                <a:lnTo>
                  <a:pt x="56134" y="0"/>
                </a:lnTo>
                <a:lnTo>
                  <a:pt x="0" y="0"/>
                </a:lnTo>
                <a:lnTo>
                  <a:pt x="0" y="101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6" name="Google Shape;96;p6"/>
          <p:cNvSpPr/>
          <p:nvPr/>
        </p:nvSpPr>
        <p:spPr>
          <a:xfrm>
            <a:off x="2097532" y="1626870"/>
            <a:ext cx="558800" cy="238760"/>
          </a:xfrm>
          <a:custGeom>
            <a:rect b="b" l="l" r="r" t="t"/>
            <a:pathLst>
              <a:path extrusionOk="0" h="238760" w="558800">
                <a:moveTo>
                  <a:pt x="482473" y="0"/>
                </a:moveTo>
                <a:lnTo>
                  <a:pt x="479044" y="9651"/>
                </a:lnTo>
                <a:lnTo>
                  <a:pt x="492851" y="15654"/>
                </a:lnTo>
                <a:lnTo>
                  <a:pt x="504729" y="23955"/>
                </a:lnTo>
                <a:lnTo>
                  <a:pt x="528772" y="62424"/>
                </a:lnTo>
                <a:lnTo>
                  <a:pt x="536701" y="118109"/>
                </a:lnTo>
                <a:lnTo>
                  <a:pt x="535820" y="139138"/>
                </a:lnTo>
                <a:lnTo>
                  <a:pt x="522605" y="190626"/>
                </a:lnTo>
                <a:lnTo>
                  <a:pt x="492994" y="222881"/>
                </a:lnTo>
                <a:lnTo>
                  <a:pt x="479425" y="228853"/>
                </a:lnTo>
                <a:lnTo>
                  <a:pt x="482473" y="238632"/>
                </a:lnTo>
                <a:lnTo>
                  <a:pt x="527978" y="211468"/>
                </a:lnTo>
                <a:lnTo>
                  <a:pt x="553608" y="161496"/>
                </a:lnTo>
                <a:lnTo>
                  <a:pt x="558545" y="119379"/>
                </a:lnTo>
                <a:lnTo>
                  <a:pt x="557309" y="97522"/>
                </a:lnTo>
                <a:lnTo>
                  <a:pt x="547455" y="58711"/>
                </a:lnTo>
                <a:lnTo>
                  <a:pt x="514857" y="15319"/>
                </a:lnTo>
                <a:lnTo>
                  <a:pt x="499713" y="6260"/>
                </a:lnTo>
                <a:lnTo>
                  <a:pt x="482473" y="0"/>
                </a:lnTo>
                <a:close/>
              </a:path>
              <a:path extrusionOk="0" h="238760" w="558800">
                <a:moveTo>
                  <a:pt x="76200" y="0"/>
                </a:moveTo>
                <a:lnTo>
                  <a:pt x="30640" y="27164"/>
                </a:lnTo>
                <a:lnTo>
                  <a:pt x="4937" y="77295"/>
                </a:lnTo>
                <a:lnTo>
                  <a:pt x="0" y="119379"/>
                </a:lnTo>
                <a:lnTo>
                  <a:pt x="1236" y="141289"/>
                </a:lnTo>
                <a:lnTo>
                  <a:pt x="11090" y="180012"/>
                </a:lnTo>
                <a:lnTo>
                  <a:pt x="43608" y="223313"/>
                </a:lnTo>
                <a:lnTo>
                  <a:pt x="76200" y="238632"/>
                </a:lnTo>
                <a:lnTo>
                  <a:pt x="79120" y="228853"/>
                </a:lnTo>
                <a:lnTo>
                  <a:pt x="65551" y="222881"/>
                </a:lnTo>
                <a:lnTo>
                  <a:pt x="53816" y="214502"/>
                </a:lnTo>
                <a:lnTo>
                  <a:pt x="29773" y="175385"/>
                </a:lnTo>
                <a:lnTo>
                  <a:pt x="21843" y="118109"/>
                </a:lnTo>
                <a:lnTo>
                  <a:pt x="22725" y="97754"/>
                </a:lnTo>
                <a:lnTo>
                  <a:pt x="35941" y="47497"/>
                </a:lnTo>
                <a:lnTo>
                  <a:pt x="65766" y="15654"/>
                </a:lnTo>
                <a:lnTo>
                  <a:pt x="79501" y="9651"/>
                </a:lnTo>
                <a:lnTo>
                  <a:pt x="7620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7" name="Google Shape;97;p6"/>
          <p:cNvSpPr/>
          <p:nvPr/>
        </p:nvSpPr>
        <p:spPr>
          <a:xfrm>
            <a:off x="6679818" y="1856486"/>
            <a:ext cx="56515" cy="10160"/>
          </a:xfrm>
          <a:custGeom>
            <a:rect b="b" l="l" r="r" t="t"/>
            <a:pathLst>
              <a:path extrusionOk="0" h="10160" w="56515">
                <a:moveTo>
                  <a:pt x="0" y="10160"/>
                </a:moveTo>
                <a:lnTo>
                  <a:pt x="56006" y="10160"/>
                </a:lnTo>
                <a:lnTo>
                  <a:pt x="56006" y="0"/>
                </a:lnTo>
                <a:lnTo>
                  <a:pt x="0" y="0"/>
                </a:lnTo>
                <a:lnTo>
                  <a:pt x="0" y="101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8" name="Google Shape;98;p6"/>
          <p:cNvSpPr/>
          <p:nvPr/>
        </p:nvSpPr>
        <p:spPr>
          <a:xfrm>
            <a:off x="6725411" y="1635505"/>
            <a:ext cx="0" cy="220979"/>
          </a:xfrm>
          <a:custGeom>
            <a:rect b="b" l="l" r="r" t="t"/>
            <a:pathLst>
              <a:path extrusionOk="0" h="220980" w="120000">
                <a:moveTo>
                  <a:pt x="0" y="0"/>
                </a:moveTo>
                <a:lnTo>
                  <a:pt x="0" y="220979"/>
                </a:lnTo>
              </a:path>
            </a:pathLst>
          </a:custGeom>
          <a:noFill/>
          <a:ln cap="flat" cmpd="sng" w="208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9" name="Google Shape;99;p6"/>
          <p:cNvSpPr/>
          <p:nvPr/>
        </p:nvSpPr>
        <p:spPr>
          <a:xfrm>
            <a:off x="6679818" y="1626616"/>
            <a:ext cx="56515" cy="8890"/>
          </a:xfrm>
          <a:custGeom>
            <a:rect b="b" l="l" r="r" t="t"/>
            <a:pathLst>
              <a:path extrusionOk="0" h="8889" w="56515">
                <a:moveTo>
                  <a:pt x="0" y="8889"/>
                </a:moveTo>
                <a:lnTo>
                  <a:pt x="56006" y="8889"/>
                </a:lnTo>
                <a:lnTo>
                  <a:pt x="56006" y="0"/>
                </a:lnTo>
                <a:lnTo>
                  <a:pt x="0" y="0"/>
                </a:lnTo>
                <a:lnTo>
                  <a:pt x="0" y="888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0" name="Google Shape;100;p6"/>
          <p:cNvSpPr/>
          <p:nvPr/>
        </p:nvSpPr>
        <p:spPr>
          <a:xfrm>
            <a:off x="6224523" y="1856486"/>
            <a:ext cx="56515" cy="10160"/>
          </a:xfrm>
          <a:custGeom>
            <a:rect b="b" l="l" r="r" t="t"/>
            <a:pathLst>
              <a:path extrusionOk="0" h="10160" w="56514">
                <a:moveTo>
                  <a:pt x="0" y="10160"/>
                </a:moveTo>
                <a:lnTo>
                  <a:pt x="56134" y="10160"/>
                </a:lnTo>
                <a:lnTo>
                  <a:pt x="56134" y="0"/>
                </a:lnTo>
                <a:lnTo>
                  <a:pt x="0" y="0"/>
                </a:lnTo>
                <a:lnTo>
                  <a:pt x="0" y="101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1" name="Google Shape;101;p6"/>
          <p:cNvSpPr/>
          <p:nvPr/>
        </p:nvSpPr>
        <p:spPr>
          <a:xfrm>
            <a:off x="6234938" y="1635505"/>
            <a:ext cx="0" cy="220979"/>
          </a:xfrm>
          <a:custGeom>
            <a:rect b="b" l="l" r="r" t="t"/>
            <a:pathLst>
              <a:path extrusionOk="0" h="220980" w="120000">
                <a:moveTo>
                  <a:pt x="0" y="0"/>
                </a:moveTo>
                <a:lnTo>
                  <a:pt x="0" y="220979"/>
                </a:lnTo>
              </a:path>
            </a:pathLst>
          </a:custGeom>
          <a:noFill/>
          <a:ln cap="flat" cmpd="sng" w="208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2" name="Google Shape;102;p6"/>
          <p:cNvSpPr/>
          <p:nvPr/>
        </p:nvSpPr>
        <p:spPr>
          <a:xfrm>
            <a:off x="6224523" y="1626616"/>
            <a:ext cx="56515" cy="8890"/>
          </a:xfrm>
          <a:custGeom>
            <a:rect b="b" l="l" r="r" t="t"/>
            <a:pathLst>
              <a:path extrusionOk="0" h="8889" w="56514">
                <a:moveTo>
                  <a:pt x="0" y="8889"/>
                </a:moveTo>
                <a:lnTo>
                  <a:pt x="56134" y="8889"/>
                </a:lnTo>
                <a:lnTo>
                  <a:pt x="56134" y="0"/>
                </a:lnTo>
                <a:lnTo>
                  <a:pt x="0" y="0"/>
                </a:lnTo>
                <a:lnTo>
                  <a:pt x="0" y="888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3" name="Google Shape;103;p6"/>
          <p:cNvSpPr txBox="1"/>
          <p:nvPr/>
        </p:nvSpPr>
        <p:spPr>
          <a:xfrm>
            <a:off x="6782170" y="1293728"/>
            <a:ext cx="3412500" cy="643800"/>
          </a:xfrm>
          <a:prstGeom prst="rect">
            <a:avLst/>
          </a:prstGeom>
          <a:noFill/>
          <a:ln>
            <a:noFill/>
          </a:ln>
        </p:spPr>
        <p:txBody>
          <a:bodyPr anchorCtr="0" anchor="t" bIns="0" lIns="0" spcFirstLastPara="1" rIns="0" wrap="square" tIns="11425">
            <a:spAutoFit/>
          </a:bodyPr>
          <a:lstStyle/>
          <a:p>
            <a:pPr indent="-105410" lvl="0" marL="117475" marR="5080" rtl="0" algn="l">
              <a:lnSpc>
                <a:spcPct val="101499"/>
              </a:lnSpc>
              <a:spcBef>
                <a:spcPts val="0"/>
              </a:spcBef>
              <a:spcAft>
                <a:spcPts val="0"/>
              </a:spcAft>
              <a:buNone/>
            </a:pPr>
            <a:r>
              <a:rPr lang="en-US" sz="2000">
                <a:latin typeface="Calibri"/>
                <a:ea typeface="Calibri"/>
                <a:cs typeface="Calibri"/>
                <a:sym typeface="Calibri"/>
              </a:rPr>
              <a:t>que representan a una imagen  se llama pixel (picture element)</a:t>
            </a:r>
            <a:endParaRPr sz="2000">
              <a:latin typeface="Calibri"/>
              <a:ea typeface="Calibri"/>
              <a:cs typeface="Calibri"/>
              <a:sym typeface="Calibri"/>
            </a:endParaRPr>
          </a:p>
        </p:txBody>
      </p:sp>
      <p:sp>
        <p:nvSpPr>
          <p:cNvPr id="104" name="Google Shape;104;p6"/>
          <p:cNvSpPr txBox="1"/>
          <p:nvPr/>
        </p:nvSpPr>
        <p:spPr>
          <a:xfrm>
            <a:off x="942238" y="1240028"/>
            <a:ext cx="5741035" cy="951865"/>
          </a:xfrm>
          <a:prstGeom prst="rect">
            <a:avLst/>
          </a:prstGeom>
          <a:noFill/>
          <a:ln>
            <a:noFill/>
          </a:ln>
        </p:spPr>
        <p:txBody>
          <a:bodyPr anchorCtr="0" anchor="t" bIns="0" lIns="0" spcFirstLastPara="1" rIns="0" wrap="square" tIns="12050">
            <a:spAutoFit/>
          </a:bodyPr>
          <a:lstStyle/>
          <a:p>
            <a:pPr indent="0" lvl="0" marL="12700" marR="5080" rtl="0" algn="l">
              <a:lnSpc>
                <a:spcPct val="101299"/>
              </a:lnSpc>
              <a:spcBef>
                <a:spcPts val="0"/>
              </a:spcBef>
              <a:spcAft>
                <a:spcPts val="0"/>
              </a:spcAft>
              <a:buNone/>
            </a:pPr>
            <a:r>
              <a:rPr b="1" lang="en-US" sz="2000">
                <a:solidFill>
                  <a:srgbClr val="FF0000"/>
                </a:solidFill>
                <a:latin typeface="Calibri"/>
                <a:ea typeface="Calibri"/>
                <a:cs typeface="Calibri"/>
                <a:sym typeface="Calibri"/>
              </a:rPr>
              <a:t>Imagen digital</a:t>
            </a:r>
            <a:r>
              <a:rPr lang="en-US" sz="2000">
                <a:latin typeface="Calibri"/>
                <a:ea typeface="Calibri"/>
                <a:cs typeface="Calibri"/>
                <a:sym typeface="Calibri"/>
              </a:rPr>
              <a:t>, es una representación discretas </a:t>
            </a:r>
            <a:r>
              <a:rPr lang="en-US" sz="2000">
                <a:latin typeface="Cambria Math"/>
                <a:ea typeface="Cambria Math"/>
                <a:cs typeface="Cambria Math"/>
                <a:sym typeface="Cambria Math"/>
              </a:rPr>
              <a:t>𝑓   𝑥, 𝑦  </a:t>
            </a:r>
            <a:r>
              <a:rPr lang="en-US" sz="2000">
                <a:latin typeface="Calibri"/>
                <a:ea typeface="Calibri"/>
                <a:cs typeface="Calibri"/>
                <a:sym typeface="Calibri"/>
              </a:rPr>
              <a:t>continua </a:t>
            </a:r>
            <a:r>
              <a:rPr lang="en-US" sz="2000">
                <a:latin typeface="Cambria Math"/>
                <a:ea typeface="Cambria Math"/>
                <a:cs typeface="Cambria Math"/>
                <a:sym typeface="Cambria Math"/>
              </a:rPr>
              <a:t>𝑓  𝑥, 𝑦 </a:t>
            </a:r>
            <a:r>
              <a:rPr lang="en-US" sz="2000">
                <a:latin typeface="Calibri"/>
                <a:ea typeface="Calibri"/>
                <a:cs typeface="Calibri"/>
                <a:sym typeface="Calibri"/>
              </a:rPr>
              <a:t>. Cada elemento del arreglo 2-D </a:t>
            </a:r>
            <a:r>
              <a:rPr lang="en-US" sz="2000">
                <a:latin typeface="Cambria Math"/>
                <a:ea typeface="Cambria Math"/>
                <a:cs typeface="Cambria Math"/>
                <a:sym typeface="Cambria Math"/>
              </a:rPr>
              <a:t>𝑓    𝑥, 𝑦  </a:t>
            </a:r>
            <a:r>
              <a:rPr lang="en-US" sz="2000">
                <a:latin typeface="Calibri"/>
                <a:ea typeface="Calibri"/>
                <a:cs typeface="Calibri"/>
                <a:sym typeface="Calibri"/>
              </a:rPr>
              <a:t>o pel.</a:t>
            </a:r>
            <a:endParaRPr sz="2000">
              <a:latin typeface="Calibri"/>
              <a:ea typeface="Calibri"/>
              <a:cs typeface="Calibri"/>
              <a:sym typeface="Calibri"/>
            </a:endParaRPr>
          </a:p>
        </p:txBody>
      </p:sp>
      <p:sp>
        <p:nvSpPr>
          <p:cNvPr id="105" name="Google Shape;105;p6"/>
          <p:cNvSpPr/>
          <p:nvPr/>
        </p:nvSpPr>
        <p:spPr>
          <a:xfrm>
            <a:off x="652272" y="2247919"/>
            <a:ext cx="2017761" cy="201928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6" name="Google Shape;106;p6"/>
          <p:cNvSpPr/>
          <p:nvPr/>
        </p:nvSpPr>
        <p:spPr>
          <a:xfrm>
            <a:off x="3095244" y="2261635"/>
            <a:ext cx="2016207" cy="201928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7" name="Google Shape;107;p6"/>
          <p:cNvSpPr/>
          <p:nvPr/>
        </p:nvSpPr>
        <p:spPr>
          <a:xfrm>
            <a:off x="5615940" y="2342406"/>
            <a:ext cx="1975883" cy="193850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8" name="Google Shape;108;p6"/>
          <p:cNvSpPr/>
          <p:nvPr/>
        </p:nvSpPr>
        <p:spPr>
          <a:xfrm>
            <a:off x="8135111" y="2328690"/>
            <a:ext cx="2017761" cy="193850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9" name="Google Shape;109;p6"/>
          <p:cNvSpPr txBox="1"/>
          <p:nvPr/>
        </p:nvSpPr>
        <p:spPr>
          <a:xfrm>
            <a:off x="1085799" y="4307840"/>
            <a:ext cx="820419"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latin typeface="Calibri"/>
                <a:ea typeface="Calibri"/>
                <a:cs typeface="Calibri"/>
                <a:sym typeface="Calibri"/>
              </a:rPr>
              <a:t>200x200</a:t>
            </a:r>
            <a:endParaRPr sz="1800">
              <a:latin typeface="Calibri"/>
              <a:ea typeface="Calibri"/>
              <a:cs typeface="Calibri"/>
              <a:sym typeface="Calibri"/>
            </a:endParaRPr>
          </a:p>
        </p:txBody>
      </p:sp>
      <p:sp>
        <p:nvSpPr>
          <p:cNvPr id="110" name="Google Shape;110;p6"/>
          <p:cNvSpPr txBox="1"/>
          <p:nvPr/>
        </p:nvSpPr>
        <p:spPr>
          <a:xfrm>
            <a:off x="3600958" y="4307840"/>
            <a:ext cx="820419"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latin typeface="Calibri"/>
                <a:ea typeface="Calibri"/>
                <a:cs typeface="Calibri"/>
                <a:sym typeface="Calibri"/>
              </a:rPr>
              <a:t>100x100</a:t>
            </a:r>
            <a:endParaRPr sz="1800">
              <a:latin typeface="Calibri"/>
              <a:ea typeface="Calibri"/>
              <a:cs typeface="Calibri"/>
              <a:sym typeface="Calibri"/>
            </a:endParaRPr>
          </a:p>
        </p:txBody>
      </p:sp>
      <p:sp>
        <p:nvSpPr>
          <p:cNvPr id="111" name="Google Shape;111;p6"/>
          <p:cNvSpPr txBox="1"/>
          <p:nvPr/>
        </p:nvSpPr>
        <p:spPr>
          <a:xfrm>
            <a:off x="6240526" y="4307840"/>
            <a:ext cx="58864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latin typeface="Calibri"/>
                <a:ea typeface="Calibri"/>
                <a:cs typeface="Calibri"/>
                <a:sym typeface="Calibri"/>
              </a:rPr>
              <a:t>50x50</a:t>
            </a:r>
            <a:endParaRPr sz="1800">
              <a:latin typeface="Calibri"/>
              <a:ea typeface="Calibri"/>
              <a:cs typeface="Calibri"/>
              <a:sym typeface="Calibri"/>
            </a:endParaRPr>
          </a:p>
        </p:txBody>
      </p:sp>
      <p:sp>
        <p:nvSpPr>
          <p:cNvPr id="112" name="Google Shape;112;p6"/>
          <p:cNvSpPr txBox="1"/>
          <p:nvPr/>
        </p:nvSpPr>
        <p:spPr>
          <a:xfrm>
            <a:off x="8761221" y="4307840"/>
            <a:ext cx="58864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latin typeface="Calibri"/>
                <a:ea typeface="Calibri"/>
                <a:cs typeface="Calibri"/>
                <a:sym typeface="Calibri"/>
              </a:rPr>
              <a:t>25x25</a:t>
            </a:r>
            <a:endParaRPr sz="1800">
              <a:latin typeface="Calibri"/>
              <a:ea typeface="Calibri"/>
              <a:cs typeface="Calibri"/>
              <a:sym typeface="Calibri"/>
            </a:endParaRPr>
          </a:p>
        </p:txBody>
      </p:sp>
      <p:sp>
        <p:nvSpPr>
          <p:cNvPr id="113" name="Google Shape;113;p6"/>
          <p:cNvSpPr/>
          <p:nvPr/>
        </p:nvSpPr>
        <p:spPr>
          <a:xfrm>
            <a:off x="665987" y="4747280"/>
            <a:ext cx="1783040" cy="1786107"/>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4" name="Google Shape;114;p6"/>
          <p:cNvSpPr/>
          <p:nvPr/>
        </p:nvSpPr>
        <p:spPr>
          <a:xfrm>
            <a:off x="3183635" y="4747280"/>
            <a:ext cx="1784594" cy="1786107"/>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5" name="Google Shape;115;p6"/>
          <p:cNvSpPr/>
          <p:nvPr/>
        </p:nvSpPr>
        <p:spPr>
          <a:xfrm>
            <a:off x="5687567" y="4747280"/>
            <a:ext cx="1784594" cy="1786107"/>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6" name="Google Shape;116;p6"/>
          <p:cNvSpPr/>
          <p:nvPr/>
        </p:nvSpPr>
        <p:spPr>
          <a:xfrm>
            <a:off x="8225028" y="4879684"/>
            <a:ext cx="1783040" cy="1714663"/>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7" name="Google Shape;117;p6"/>
          <p:cNvSpPr txBox="1"/>
          <p:nvPr/>
        </p:nvSpPr>
        <p:spPr>
          <a:xfrm>
            <a:off x="916025" y="6552387"/>
            <a:ext cx="1224280" cy="33464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2000">
                <a:latin typeface="Calibri"/>
                <a:ea typeface="Calibri"/>
                <a:cs typeface="Calibri"/>
                <a:sym typeface="Calibri"/>
              </a:rPr>
              <a:t>Red </a:t>
            </a:r>
            <a:r>
              <a:rPr lang="en-US" sz="2000">
                <a:latin typeface="Cambria Math"/>
                <a:ea typeface="Cambria Math"/>
                <a:cs typeface="Cambria Math"/>
                <a:sym typeface="Cambria Math"/>
              </a:rPr>
              <a:t>𝑅[𝑥, 𝑦]</a:t>
            </a:r>
            <a:endParaRPr sz="2000">
              <a:latin typeface="Cambria Math"/>
              <a:ea typeface="Cambria Math"/>
              <a:cs typeface="Cambria Math"/>
              <a:sym typeface="Cambria Math"/>
            </a:endParaRPr>
          </a:p>
        </p:txBody>
      </p:sp>
      <p:sp>
        <p:nvSpPr>
          <p:cNvPr id="118" name="Google Shape;118;p6"/>
          <p:cNvSpPr txBox="1"/>
          <p:nvPr/>
        </p:nvSpPr>
        <p:spPr>
          <a:xfrm>
            <a:off x="3337686" y="6556349"/>
            <a:ext cx="1466215" cy="33464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2000">
                <a:latin typeface="Calibri"/>
                <a:ea typeface="Calibri"/>
                <a:cs typeface="Calibri"/>
                <a:sym typeface="Calibri"/>
              </a:rPr>
              <a:t>Green </a:t>
            </a:r>
            <a:r>
              <a:rPr lang="en-US" sz="2000">
                <a:latin typeface="Cambria Math"/>
                <a:ea typeface="Cambria Math"/>
                <a:cs typeface="Cambria Math"/>
                <a:sym typeface="Cambria Math"/>
              </a:rPr>
              <a:t>𝐺[𝑥, 𝑦]</a:t>
            </a:r>
            <a:endParaRPr sz="2000">
              <a:latin typeface="Cambria Math"/>
              <a:ea typeface="Cambria Math"/>
              <a:cs typeface="Cambria Math"/>
              <a:sym typeface="Cambria Math"/>
            </a:endParaRPr>
          </a:p>
        </p:txBody>
      </p:sp>
      <p:sp>
        <p:nvSpPr>
          <p:cNvPr id="119" name="Google Shape;119;p6"/>
          <p:cNvSpPr txBox="1"/>
          <p:nvPr/>
        </p:nvSpPr>
        <p:spPr>
          <a:xfrm>
            <a:off x="5965697" y="6552387"/>
            <a:ext cx="1290955" cy="33464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2000">
                <a:latin typeface="Calibri"/>
                <a:ea typeface="Calibri"/>
                <a:cs typeface="Calibri"/>
                <a:sym typeface="Calibri"/>
              </a:rPr>
              <a:t>Blue </a:t>
            </a:r>
            <a:r>
              <a:rPr lang="en-US" sz="2000">
                <a:latin typeface="Cambria Math"/>
                <a:ea typeface="Cambria Math"/>
                <a:cs typeface="Cambria Math"/>
                <a:sym typeface="Cambria Math"/>
              </a:rPr>
              <a:t>𝐵[𝑥, 𝑦]</a:t>
            </a:r>
            <a:endParaRPr sz="2000">
              <a:latin typeface="Cambria Math"/>
              <a:ea typeface="Cambria Math"/>
              <a:cs typeface="Cambria Math"/>
              <a:sym typeface="Cambria Math"/>
            </a:endParaRPr>
          </a:p>
        </p:txBody>
      </p:sp>
      <p:sp>
        <p:nvSpPr>
          <p:cNvPr id="120" name="Google Shape;120;p6"/>
          <p:cNvSpPr/>
          <p:nvPr/>
        </p:nvSpPr>
        <p:spPr>
          <a:xfrm>
            <a:off x="8466201" y="6848856"/>
            <a:ext cx="44450" cy="7620"/>
          </a:xfrm>
          <a:custGeom>
            <a:rect b="b" l="l" r="r" t="t"/>
            <a:pathLst>
              <a:path extrusionOk="0" h="7620" w="44450">
                <a:moveTo>
                  <a:pt x="0" y="7620"/>
                </a:moveTo>
                <a:lnTo>
                  <a:pt x="44069" y="7620"/>
                </a:lnTo>
                <a:lnTo>
                  <a:pt x="44069" y="0"/>
                </a:lnTo>
                <a:lnTo>
                  <a:pt x="0" y="0"/>
                </a:lnTo>
                <a:lnTo>
                  <a:pt x="0" y="762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1" name="Google Shape;121;p6"/>
          <p:cNvSpPr/>
          <p:nvPr/>
        </p:nvSpPr>
        <p:spPr>
          <a:xfrm>
            <a:off x="8466201" y="6668516"/>
            <a:ext cx="44450" cy="7620"/>
          </a:xfrm>
          <a:custGeom>
            <a:rect b="b" l="l" r="r" t="t"/>
            <a:pathLst>
              <a:path extrusionOk="0" h="7620" w="44450">
                <a:moveTo>
                  <a:pt x="0" y="7619"/>
                </a:moveTo>
                <a:lnTo>
                  <a:pt x="44069" y="7619"/>
                </a:lnTo>
                <a:lnTo>
                  <a:pt x="44069" y="0"/>
                </a:lnTo>
                <a:lnTo>
                  <a:pt x="0" y="0"/>
                </a:lnTo>
                <a:lnTo>
                  <a:pt x="0" y="761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2" name="Google Shape;122;p6"/>
          <p:cNvSpPr/>
          <p:nvPr/>
        </p:nvSpPr>
        <p:spPr>
          <a:xfrm>
            <a:off x="8108060" y="6848856"/>
            <a:ext cx="44450" cy="7620"/>
          </a:xfrm>
          <a:custGeom>
            <a:rect b="b" l="l" r="r" t="t"/>
            <a:pathLst>
              <a:path extrusionOk="0" h="7620" w="44450">
                <a:moveTo>
                  <a:pt x="0" y="7620"/>
                </a:moveTo>
                <a:lnTo>
                  <a:pt x="44196" y="7620"/>
                </a:lnTo>
                <a:lnTo>
                  <a:pt x="44196" y="0"/>
                </a:lnTo>
                <a:lnTo>
                  <a:pt x="0" y="0"/>
                </a:lnTo>
                <a:lnTo>
                  <a:pt x="0" y="762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3" name="Google Shape;123;p6"/>
          <p:cNvSpPr/>
          <p:nvPr/>
        </p:nvSpPr>
        <p:spPr>
          <a:xfrm>
            <a:off x="8116252" y="6676135"/>
            <a:ext cx="0" cy="172720"/>
          </a:xfrm>
          <a:custGeom>
            <a:rect b="b" l="l" r="r" t="t"/>
            <a:pathLst>
              <a:path extrusionOk="0" h="172720" w="120000">
                <a:moveTo>
                  <a:pt x="0" y="0"/>
                </a:moveTo>
                <a:lnTo>
                  <a:pt x="0" y="172720"/>
                </a:lnTo>
              </a:path>
            </a:pathLst>
          </a:custGeom>
          <a:noFill/>
          <a:ln cap="flat" cmpd="sng" w="163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4" name="Google Shape;124;p6"/>
          <p:cNvSpPr/>
          <p:nvPr/>
        </p:nvSpPr>
        <p:spPr>
          <a:xfrm>
            <a:off x="8108060" y="6668516"/>
            <a:ext cx="44450" cy="7620"/>
          </a:xfrm>
          <a:custGeom>
            <a:rect b="b" l="l" r="r" t="t"/>
            <a:pathLst>
              <a:path extrusionOk="0" h="7620" w="44450">
                <a:moveTo>
                  <a:pt x="0" y="7619"/>
                </a:moveTo>
                <a:lnTo>
                  <a:pt x="44196" y="7619"/>
                </a:lnTo>
                <a:lnTo>
                  <a:pt x="44196" y="0"/>
                </a:lnTo>
                <a:lnTo>
                  <a:pt x="0" y="0"/>
                </a:lnTo>
                <a:lnTo>
                  <a:pt x="0" y="761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5" name="Google Shape;125;p6"/>
          <p:cNvSpPr/>
          <p:nvPr/>
        </p:nvSpPr>
        <p:spPr>
          <a:xfrm>
            <a:off x="9318117" y="6848856"/>
            <a:ext cx="44450" cy="7620"/>
          </a:xfrm>
          <a:custGeom>
            <a:rect b="b" l="l" r="r" t="t"/>
            <a:pathLst>
              <a:path extrusionOk="0" h="7620" w="44450">
                <a:moveTo>
                  <a:pt x="0" y="7620"/>
                </a:moveTo>
                <a:lnTo>
                  <a:pt x="44068" y="7620"/>
                </a:lnTo>
                <a:lnTo>
                  <a:pt x="44068" y="0"/>
                </a:lnTo>
                <a:lnTo>
                  <a:pt x="0" y="0"/>
                </a:lnTo>
                <a:lnTo>
                  <a:pt x="0" y="762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6" name="Google Shape;126;p6"/>
          <p:cNvSpPr/>
          <p:nvPr/>
        </p:nvSpPr>
        <p:spPr>
          <a:xfrm>
            <a:off x="9318117" y="6668516"/>
            <a:ext cx="44450" cy="7620"/>
          </a:xfrm>
          <a:custGeom>
            <a:rect b="b" l="l" r="r" t="t"/>
            <a:pathLst>
              <a:path extrusionOk="0" h="7620" w="44450">
                <a:moveTo>
                  <a:pt x="0" y="7619"/>
                </a:moveTo>
                <a:lnTo>
                  <a:pt x="44068" y="7619"/>
                </a:lnTo>
                <a:lnTo>
                  <a:pt x="44068" y="0"/>
                </a:lnTo>
                <a:lnTo>
                  <a:pt x="0" y="0"/>
                </a:lnTo>
                <a:lnTo>
                  <a:pt x="0" y="761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7" name="Google Shape;127;p6"/>
          <p:cNvSpPr/>
          <p:nvPr/>
        </p:nvSpPr>
        <p:spPr>
          <a:xfrm>
            <a:off x="8959977" y="6848856"/>
            <a:ext cx="44450" cy="7620"/>
          </a:xfrm>
          <a:custGeom>
            <a:rect b="b" l="l" r="r" t="t"/>
            <a:pathLst>
              <a:path extrusionOk="0" h="7620" w="44450">
                <a:moveTo>
                  <a:pt x="0" y="7620"/>
                </a:moveTo>
                <a:lnTo>
                  <a:pt x="44196" y="7620"/>
                </a:lnTo>
                <a:lnTo>
                  <a:pt x="44196" y="0"/>
                </a:lnTo>
                <a:lnTo>
                  <a:pt x="0" y="0"/>
                </a:lnTo>
                <a:lnTo>
                  <a:pt x="0" y="762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8" name="Google Shape;128;p6"/>
          <p:cNvSpPr/>
          <p:nvPr/>
        </p:nvSpPr>
        <p:spPr>
          <a:xfrm>
            <a:off x="8959977" y="6668516"/>
            <a:ext cx="44450" cy="7620"/>
          </a:xfrm>
          <a:custGeom>
            <a:rect b="b" l="l" r="r" t="t"/>
            <a:pathLst>
              <a:path extrusionOk="0" h="7620" w="44450">
                <a:moveTo>
                  <a:pt x="0" y="7619"/>
                </a:moveTo>
                <a:lnTo>
                  <a:pt x="44196" y="7619"/>
                </a:lnTo>
                <a:lnTo>
                  <a:pt x="44196" y="0"/>
                </a:lnTo>
                <a:lnTo>
                  <a:pt x="0" y="0"/>
                </a:lnTo>
                <a:lnTo>
                  <a:pt x="0" y="761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9" name="Google Shape;129;p6"/>
          <p:cNvSpPr/>
          <p:nvPr/>
        </p:nvSpPr>
        <p:spPr>
          <a:xfrm>
            <a:off x="576833" y="4665726"/>
            <a:ext cx="6998334" cy="1927860"/>
          </a:xfrm>
          <a:custGeom>
            <a:rect b="b" l="l" r="r" t="t"/>
            <a:pathLst>
              <a:path extrusionOk="0" h="1927859" w="6998334">
                <a:moveTo>
                  <a:pt x="0" y="1927860"/>
                </a:moveTo>
                <a:lnTo>
                  <a:pt x="6998208" y="1927860"/>
                </a:lnTo>
                <a:lnTo>
                  <a:pt x="6998208" y="0"/>
                </a:lnTo>
                <a:lnTo>
                  <a:pt x="0" y="0"/>
                </a:lnTo>
                <a:lnTo>
                  <a:pt x="0" y="1927860"/>
                </a:lnTo>
                <a:close/>
              </a:path>
            </a:pathLst>
          </a:custGeom>
          <a:noFill/>
          <a:ln cap="flat" cmpd="sng" w="25900">
            <a:solidFill>
              <a:srgbClr val="7C833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0" name="Google Shape;130;p6"/>
          <p:cNvSpPr/>
          <p:nvPr/>
        </p:nvSpPr>
        <p:spPr>
          <a:xfrm>
            <a:off x="590550" y="2315718"/>
            <a:ext cx="2080260" cy="2013585"/>
          </a:xfrm>
          <a:custGeom>
            <a:rect b="b" l="l" r="r" t="t"/>
            <a:pathLst>
              <a:path extrusionOk="0" h="2013585" w="2080260">
                <a:moveTo>
                  <a:pt x="0" y="2013204"/>
                </a:moveTo>
                <a:lnTo>
                  <a:pt x="2080260" y="2013204"/>
                </a:lnTo>
                <a:lnTo>
                  <a:pt x="2080260" y="0"/>
                </a:lnTo>
                <a:lnTo>
                  <a:pt x="0" y="0"/>
                </a:lnTo>
                <a:lnTo>
                  <a:pt x="0" y="2013204"/>
                </a:lnTo>
                <a:close/>
              </a:path>
            </a:pathLst>
          </a:custGeom>
          <a:noFill/>
          <a:ln cap="flat" cmpd="sng" w="25900">
            <a:solidFill>
              <a:srgbClr val="7C833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1" name="Google Shape;131;p6"/>
          <p:cNvSpPr/>
          <p:nvPr/>
        </p:nvSpPr>
        <p:spPr>
          <a:xfrm>
            <a:off x="166878" y="3312414"/>
            <a:ext cx="410209" cy="0"/>
          </a:xfrm>
          <a:custGeom>
            <a:rect b="b" l="l" r="r" t="t"/>
            <a:pathLst>
              <a:path extrusionOk="0" h="120000" w="410209">
                <a:moveTo>
                  <a:pt x="409740" y="0"/>
                </a:moveTo>
                <a:lnTo>
                  <a:pt x="0" y="0"/>
                </a:lnTo>
              </a:path>
            </a:pathLst>
          </a:custGeom>
          <a:noFill/>
          <a:ln cap="flat" cmpd="sng" w="28950">
            <a:solidFill>
              <a:srgbClr val="7C833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2" name="Google Shape;132;p6"/>
          <p:cNvSpPr/>
          <p:nvPr/>
        </p:nvSpPr>
        <p:spPr>
          <a:xfrm>
            <a:off x="160781" y="3312414"/>
            <a:ext cx="0" cy="2448560"/>
          </a:xfrm>
          <a:custGeom>
            <a:rect b="b" l="l" r="r" t="t"/>
            <a:pathLst>
              <a:path extrusionOk="0" h="2448560" w="120000">
                <a:moveTo>
                  <a:pt x="0" y="0"/>
                </a:moveTo>
                <a:lnTo>
                  <a:pt x="0" y="2448306"/>
                </a:lnTo>
              </a:path>
            </a:pathLst>
          </a:custGeom>
          <a:noFill/>
          <a:ln cap="flat" cmpd="sng" w="28950">
            <a:solidFill>
              <a:srgbClr val="7C833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3" name="Google Shape;133;p6"/>
          <p:cNvSpPr/>
          <p:nvPr/>
        </p:nvSpPr>
        <p:spPr>
          <a:xfrm>
            <a:off x="139445" y="5716523"/>
            <a:ext cx="443230" cy="86995"/>
          </a:xfrm>
          <a:custGeom>
            <a:rect b="b" l="l" r="r" t="t"/>
            <a:pathLst>
              <a:path extrusionOk="0" h="86995" w="443230">
                <a:moveTo>
                  <a:pt x="356082" y="0"/>
                </a:moveTo>
                <a:lnTo>
                  <a:pt x="356082" y="86867"/>
                </a:lnTo>
                <a:lnTo>
                  <a:pt x="413994" y="57911"/>
                </a:lnTo>
                <a:lnTo>
                  <a:pt x="370560" y="57911"/>
                </a:lnTo>
                <a:lnTo>
                  <a:pt x="370560" y="28955"/>
                </a:lnTo>
                <a:lnTo>
                  <a:pt x="413994" y="28955"/>
                </a:lnTo>
                <a:lnTo>
                  <a:pt x="356082" y="0"/>
                </a:lnTo>
                <a:close/>
              </a:path>
              <a:path extrusionOk="0" h="86995" w="443230">
                <a:moveTo>
                  <a:pt x="356082" y="28955"/>
                </a:moveTo>
                <a:lnTo>
                  <a:pt x="0" y="28955"/>
                </a:lnTo>
                <a:lnTo>
                  <a:pt x="0" y="57911"/>
                </a:lnTo>
                <a:lnTo>
                  <a:pt x="356082" y="57911"/>
                </a:lnTo>
                <a:lnTo>
                  <a:pt x="356082" y="28955"/>
                </a:lnTo>
                <a:close/>
              </a:path>
              <a:path extrusionOk="0" h="86995" w="443230">
                <a:moveTo>
                  <a:pt x="413994" y="28955"/>
                </a:moveTo>
                <a:lnTo>
                  <a:pt x="370560" y="28955"/>
                </a:lnTo>
                <a:lnTo>
                  <a:pt x="370560" y="57911"/>
                </a:lnTo>
                <a:lnTo>
                  <a:pt x="413994" y="57911"/>
                </a:lnTo>
                <a:lnTo>
                  <a:pt x="442950" y="43433"/>
                </a:lnTo>
                <a:lnTo>
                  <a:pt x="413994" y="28955"/>
                </a:lnTo>
                <a:close/>
              </a:path>
            </a:pathLst>
          </a:custGeom>
          <a:solidFill>
            <a:srgbClr val="7C83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4" name="Google Shape;134;p6"/>
          <p:cNvSpPr txBox="1"/>
          <p:nvPr>
            <p:ph type="title"/>
          </p:nvPr>
        </p:nvSpPr>
        <p:spPr>
          <a:xfrm>
            <a:off x="3379723" y="364693"/>
            <a:ext cx="4237355" cy="53784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lang="en-US"/>
              <a:t>Aspectos introductorios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8"/>
          <p:cNvSpPr/>
          <p:nvPr/>
        </p:nvSpPr>
        <p:spPr>
          <a:xfrm>
            <a:off x="6693477" y="1018059"/>
            <a:ext cx="1429165" cy="138986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0" name="Google Shape;140;p8"/>
          <p:cNvSpPr/>
          <p:nvPr/>
        </p:nvSpPr>
        <p:spPr>
          <a:xfrm>
            <a:off x="8542019" y="4248970"/>
            <a:ext cx="1592555" cy="143859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1" name="Google Shape;141;p8"/>
          <p:cNvSpPr/>
          <p:nvPr/>
        </p:nvSpPr>
        <p:spPr>
          <a:xfrm>
            <a:off x="8199119" y="1251256"/>
            <a:ext cx="752127" cy="113227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2" name="Google Shape;142;p8"/>
          <p:cNvSpPr/>
          <p:nvPr/>
        </p:nvSpPr>
        <p:spPr>
          <a:xfrm>
            <a:off x="8927592" y="2546587"/>
            <a:ext cx="1650464" cy="141273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3" name="Google Shape;143;p8"/>
          <p:cNvSpPr/>
          <p:nvPr/>
        </p:nvSpPr>
        <p:spPr>
          <a:xfrm>
            <a:off x="7458546" y="2700512"/>
            <a:ext cx="1283321" cy="1441681"/>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4" name="Google Shape;144;p8"/>
          <p:cNvSpPr/>
          <p:nvPr/>
        </p:nvSpPr>
        <p:spPr>
          <a:xfrm>
            <a:off x="7536180" y="2756897"/>
            <a:ext cx="1121694" cy="93726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5" name="Google Shape;145;p8"/>
          <p:cNvSpPr/>
          <p:nvPr/>
        </p:nvSpPr>
        <p:spPr>
          <a:xfrm>
            <a:off x="9278721" y="935736"/>
            <a:ext cx="1227124" cy="1463039"/>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6" name="Google Shape;146;p8"/>
          <p:cNvSpPr txBox="1"/>
          <p:nvPr/>
        </p:nvSpPr>
        <p:spPr>
          <a:xfrm>
            <a:off x="749300" y="1456182"/>
            <a:ext cx="6289675" cy="5326380"/>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2000">
                <a:latin typeface="Calibri"/>
                <a:ea typeface="Calibri"/>
                <a:cs typeface="Calibri"/>
                <a:sym typeface="Calibri"/>
              </a:rPr>
              <a:t>Al adquirir una imagen</a:t>
            </a:r>
            <a:endParaRPr sz="2000">
              <a:latin typeface="Calibri"/>
              <a:ea typeface="Calibri"/>
              <a:cs typeface="Calibri"/>
              <a:sym typeface="Calibri"/>
            </a:endParaRPr>
          </a:p>
          <a:p>
            <a:pPr indent="-342900" lvl="0" marL="355600" marR="0" rtl="0" algn="l">
              <a:lnSpc>
                <a:spcPct val="100000"/>
              </a:lnSpc>
              <a:spcBef>
                <a:spcPts val="25"/>
              </a:spcBef>
              <a:spcAft>
                <a:spcPts val="0"/>
              </a:spcAft>
              <a:buSzPts val="2000"/>
              <a:buFont typeface="Calibri"/>
              <a:buChar char="-"/>
            </a:pPr>
            <a:r>
              <a:rPr lang="en-US" sz="2000">
                <a:latin typeface="Calibri"/>
                <a:ea typeface="Calibri"/>
                <a:cs typeface="Calibri"/>
                <a:sym typeface="Calibri"/>
              </a:rPr>
              <a:t>Abertura correcta y balance de color</a:t>
            </a:r>
            <a:endParaRPr sz="2000">
              <a:latin typeface="Calibri"/>
              <a:ea typeface="Calibri"/>
              <a:cs typeface="Calibri"/>
              <a:sym typeface="Calibri"/>
            </a:endParaRPr>
          </a:p>
          <a:p>
            <a:pPr indent="-342900" lvl="0" marL="355600" marR="0" rtl="0" algn="l">
              <a:lnSpc>
                <a:spcPct val="100000"/>
              </a:lnSpc>
              <a:spcBef>
                <a:spcPts val="35"/>
              </a:spcBef>
              <a:spcAft>
                <a:spcPts val="0"/>
              </a:spcAft>
              <a:buSzPts val="2000"/>
              <a:buFont typeface="Calibri"/>
              <a:buChar char="-"/>
            </a:pPr>
            <a:r>
              <a:rPr lang="en-US" sz="2000">
                <a:latin typeface="Calibri"/>
                <a:ea typeface="Calibri"/>
                <a:cs typeface="Calibri"/>
                <a:sym typeface="Calibri"/>
              </a:rPr>
              <a:t>Reconstrucción de imágenes de una proyección</a:t>
            </a:r>
            <a:endParaRPr sz="2000">
              <a:latin typeface="Calibri"/>
              <a:ea typeface="Calibri"/>
              <a:cs typeface="Calibri"/>
              <a:sym typeface="Calibri"/>
            </a:endParaRPr>
          </a:p>
          <a:p>
            <a:pPr indent="0" lvl="0" marL="0" marR="0" rtl="0" algn="l">
              <a:lnSpc>
                <a:spcPct val="100000"/>
              </a:lnSpc>
              <a:spcBef>
                <a:spcPts val="0"/>
              </a:spcBef>
              <a:spcAft>
                <a:spcPts val="0"/>
              </a:spcAft>
              <a:buSzPts val="2000"/>
              <a:buFont typeface="Calibri"/>
              <a:buNone/>
            </a:pPr>
            <a:r>
              <a:t/>
            </a:r>
            <a:endParaRPr sz="2000">
              <a:latin typeface="Calibri"/>
              <a:ea typeface="Calibri"/>
              <a:cs typeface="Calibri"/>
              <a:sym typeface="Calibri"/>
            </a:endParaRPr>
          </a:p>
          <a:p>
            <a:pPr indent="0" lvl="0" marL="0" marR="0" rtl="0" algn="l">
              <a:lnSpc>
                <a:spcPct val="100000"/>
              </a:lnSpc>
              <a:spcBef>
                <a:spcPts val="40"/>
              </a:spcBef>
              <a:spcAft>
                <a:spcPts val="0"/>
              </a:spcAft>
              <a:buSzPts val="1650"/>
              <a:buFont typeface="Calibri"/>
              <a:buNone/>
            </a:pPr>
            <a:r>
              <a:t/>
            </a:r>
            <a:endParaRPr sz="1650">
              <a:latin typeface="Calibri"/>
              <a:ea typeface="Calibri"/>
              <a:cs typeface="Calibri"/>
              <a:sym typeface="Calibri"/>
            </a:endParaRPr>
          </a:p>
          <a:p>
            <a:pPr indent="0" lvl="0" marL="12700" marR="0" rtl="0" algn="l">
              <a:lnSpc>
                <a:spcPct val="100000"/>
              </a:lnSpc>
              <a:spcBef>
                <a:spcPts val="5"/>
              </a:spcBef>
              <a:spcAft>
                <a:spcPts val="0"/>
              </a:spcAft>
              <a:buNone/>
            </a:pPr>
            <a:r>
              <a:rPr lang="en-US" sz="2000">
                <a:latin typeface="Calibri"/>
                <a:ea typeface="Calibri"/>
                <a:cs typeface="Calibri"/>
                <a:sym typeface="Calibri"/>
              </a:rPr>
              <a:t>Preparar la imagen para mostrarla en un monitor o imprimir</a:t>
            </a:r>
            <a:endParaRPr sz="2000">
              <a:latin typeface="Calibri"/>
              <a:ea typeface="Calibri"/>
              <a:cs typeface="Calibri"/>
              <a:sym typeface="Calibri"/>
            </a:endParaRPr>
          </a:p>
          <a:p>
            <a:pPr indent="-342900" lvl="0" marL="355600" marR="0" rtl="0" algn="l">
              <a:lnSpc>
                <a:spcPct val="100000"/>
              </a:lnSpc>
              <a:spcBef>
                <a:spcPts val="20"/>
              </a:spcBef>
              <a:spcAft>
                <a:spcPts val="0"/>
              </a:spcAft>
              <a:buSzPts val="2000"/>
              <a:buFont typeface="Calibri"/>
              <a:buChar char="-"/>
            </a:pPr>
            <a:r>
              <a:rPr lang="en-US" sz="2000">
                <a:latin typeface="Calibri"/>
                <a:ea typeface="Calibri"/>
                <a:cs typeface="Calibri"/>
                <a:sym typeface="Calibri"/>
              </a:rPr>
              <a:t>Ajustar tamaño de la imagen.</a:t>
            </a:r>
            <a:endParaRPr sz="2000">
              <a:latin typeface="Calibri"/>
              <a:ea typeface="Calibri"/>
              <a:cs typeface="Calibri"/>
              <a:sym typeface="Calibri"/>
            </a:endParaRPr>
          </a:p>
          <a:p>
            <a:pPr indent="-342900" lvl="0" marL="355600" marR="0" rtl="0" algn="l">
              <a:lnSpc>
                <a:spcPct val="100000"/>
              </a:lnSpc>
              <a:spcBef>
                <a:spcPts val="40"/>
              </a:spcBef>
              <a:spcAft>
                <a:spcPts val="0"/>
              </a:spcAft>
              <a:buSzPts val="2000"/>
              <a:buFont typeface="Calibri"/>
              <a:buChar char="-"/>
            </a:pPr>
            <a:r>
              <a:rPr lang="en-US" sz="2000">
                <a:latin typeface="Calibri"/>
                <a:ea typeface="Calibri"/>
                <a:cs typeface="Calibri"/>
                <a:sym typeface="Calibri"/>
              </a:rPr>
              <a:t>Mapeo de color, corrección gamma, escala de grises.</a:t>
            </a:r>
            <a:endParaRPr sz="2000">
              <a:latin typeface="Calibri"/>
              <a:ea typeface="Calibri"/>
              <a:cs typeface="Calibri"/>
              <a:sym typeface="Calibri"/>
            </a:endParaRPr>
          </a:p>
          <a:p>
            <a:pPr indent="0" lvl="0" marL="0" marR="0" rtl="0" algn="l">
              <a:lnSpc>
                <a:spcPct val="100000"/>
              </a:lnSpc>
              <a:spcBef>
                <a:spcPts val="0"/>
              </a:spcBef>
              <a:spcAft>
                <a:spcPts val="0"/>
              </a:spcAft>
              <a:buSzPts val="2000"/>
              <a:buFont typeface="Calibri"/>
              <a:buNone/>
            </a:pPr>
            <a:r>
              <a:t/>
            </a:r>
            <a:endParaRPr sz="2000">
              <a:latin typeface="Calibri"/>
              <a:ea typeface="Calibri"/>
              <a:cs typeface="Calibri"/>
              <a:sym typeface="Calibri"/>
            </a:endParaRPr>
          </a:p>
          <a:p>
            <a:pPr indent="0" lvl="0" marL="22225" marR="0" rtl="0" algn="l">
              <a:lnSpc>
                <a:spcPct val="100000"/>
              </a:lnSpc>
              <a:spcBef>
                <a:spcPts val="1220"/>
              </a:spcBef>
              <a:spcAft>
                <a:spcPts val="0"/>
              </a:spcAft>
              <a:buNone/>
            </a:pPr>
            <a:r>
              <a:rPr lang="en-US" sz="2000">
                <a:latin typeface="Calibri"/>
                <a:ea typeface="Calibri"/>
                <a:cs typeface="Calibri"/>
                <a:sym typeface="Calibri"/>
              </a:rPr>
              <a:t>Facilita al almacenado de imagen y la transmisión</a:t>
            </a:r>
            <a:endParaRPr sz="2000">
              <a:latin typeface="Calibri"/>
              <a:ea typeface="Calibri"/>
              <a:cs typeface="Calibri"/>
              <a:sym typeface="Calibri"/>
            </a:endParaRPr>
          </a:p>
          <a:p>
            <a:pPr indent="-342900" lvl="0" marL="365125" marR="445769" rtl="0" algn="l">
              <a:lnSpc>
                <a:spcPct val="122000"/>
              </a:lnSpc>
              <a:spcBef>
                <a:spcPts val="75"/>
              </a:spcBef>
              <a:spcAft>
                <a:spcPts val="0"/>
              </a:spcAft>
              <a:buSzPts val="2000"/>
              <a:buFont typeface="Calibri"/>
              <a:buChar char="-"/>
            </a:pPr>
            <a:r>
              <a:rPr lang="en-US" sz="2000">
                <a:latin typeface="Calibri"/>
                <a:ea typeface="Calibri"/>
                <a:cs typeface="Calibri"/>
                <a:sym typeface="Calibri"/>
              </a:rPr>
              <a:t>Almacenado eficiente de una imagen en una cámara  digital.</a:t>
            </a:r>
            <a:endParaRPr sz="2000">
              <a:latin typeface="Calibri"/>
              <a:ea typeface="Calibri"/>
              <a:cs typeface="Calibri"/>
              <a:sym typeface="Calibri"/>
            </a:endParaRPr>
          </a:p>
          <a:p>
            <a:pPr indent="-343535" lvl="0" marL="365125" marR="0" rtl="0" algn="l">
              <a:lnSpc>
                <a:spcPct val="116500"/>
              </a:lnSpc>
              <a:spcBef>
                <a:spcPts val="0"/>
              </a:spcBef>
              <a:spcAft>
                <a:spcPts val="0"/>
              </a:spcAft>
              <a:buSzPts val="2000"/>
              <a:buFont typeface="Calibri"/>
              <a:buChar char="-"/>
            </a:pPr>
            <a:r>
              <a:rPr lang="en-US" sz="2000">
                <a:latin typeface="Calibri"/>
                <a:ea typeface="Calibri"/>
                <a:cs typeface="Calibri"/>
                <a:sym typeface="Calibri"/>
              </a:rPr>
              <a:t>Enviar una imagen desde el espacio.</a:t>
            </a:r>
            <a:endParaRPr sz="2000">
              <a:latin typeface="Calibri"/>
              <a:ea typeface="Calibri"/>
              <a:cs typeface="Calibri"/>
              <a:sym typeface="Calibri"/>
            </a:endParaRPr>
          </a:p>
          <a:p>
            <a:pPr indent="0" lvl="0" marL="0" marR="0" rtl="0" algn="l">
              <a:lnSpc>
                <a:spcPct val="100000"/>
              </a:lnSpc>
              <a:spcBef>
                <a:spcPts val="0"/>
              </a:spcBef>
              <a:spcAft>
                <a:spcPts val="0"/>
              </a:spcAft>
              <a:buSzPts val="1700"/>
              <a:buFont typeface="Calibri"/>
              <a:buNone/>
            </a:pPr>
            <a:r>
              <a:t/>
            </a:r>
            <a:endParaRPr sz="1700">
              <a:latin typeface="Calibri"/>
              <a:ea typeface="Calibri"/>
              <a:cs typeface="Calibri"/>
              <a:sym typeface="Calibri"/>
            </a:endParaRPr>
          </a:p>
          <a:p>
            <a:pPr indent="0" lvl="0" marL="21590" marR="0" rtl="0" algn="l">
              <a:lnSpc>
                <a:spcPct val="100000"/>
              </a:lnSpc>
              <a:spcBef>
                <a:spcPts val="0"/>
              </a:spcBef>
              <a:spcAft>
                <a:spcPts val="0"/>
              </a:spcAft>
              <a:buNone/>
            </a:pPr>
            <a:r>
              <a:rPr lang="en-US" sz="2000">
                <a:latin typeface="Calibri"/>
                <a:ea typeface="Calibri"/>
                <a:cs typeface="Calibri"/>
                <a:sym typeface="Calibri"/>
              </a:rPr>
              <a:t>Mejora y restaura imágenes</a:t>
            </a:r>
            <a:endParaRPr sz="2000">
              <a:latin typeface="Calibri"/>
              <a:ea typeface="Calibri"/>
              <a:cs typeface="Calibri"/>
              <a:sym typeface="Calibri"/>
            </a:endParaRPr>
          </a:p>
          <a:p>
            <a:pPr indent="-343535" lvl="0" marL="364490" marR="0" rtl="0" algn="l">
              <a:lnSpc>
                <a:spcPct val="100000"/>
              </a:lnSpc>
              <a:spcBef>
                <a:spcPts val="25"/>
              </a:spcBef>
              <a:spcAft>
                <a:spcPts val="0"/>
              </a:spcAft>
              <a:buSzPts val="2000"/>
              <a:buFont typeface="Calibri"/>
              <a:buChar char="-"/>
            </a:pPr>
            <a:r>
              <a:rPr lang="en-US" sz="2000">
                <a:latin typeface="Calibri"/>
                <a:ea typeface="Calibri"/>
                <a:cs typeface="Calibri"/>
                <a:sym typeface="Calibri"/>
              </a:rPr>
              <a:t>Retoca fotos personales</a:t>
            </a:r>
            <a:endParaRPr sz="2000">
              <a:latin typeface="Calibri"/>
              <a:ea typeface="Calibri"/>
              <a:cs typeface="Calibri"/>
              <a:sym typeface="Calibri"/>
            </a:endParaRPr>
          </a:p>
          <a:p>
            <a:pPr indent="-343535" lvl="0" marL="364490" marR="0" rtl="0" algn="l">
              <a:lnSpc>
                <a:spcPct val="100000"/>
              </a:lnSpc>
              <a:spcBef>
                <a:spcPts val="35"/>
              </a:spcBef>
              <a:spcAft>
                <a:spcPts val="0"/>
              </a:spcAft>
              <a:buSzPts val="2000"/>
              <a:buFont typeface="Calibri"/>
              <a:buChar char="-"/>
            </a:pPr>
            <a:r>
              <a:rPr lang="en-US" sz="2000">
                <a:latin typeface="Calibri"/>
                <a:ea typeface="Calibri"/>
                <a:cs typeface="Calibri"/>
                <a:sym typeface="Calibri"/>
              </a:rPr>
              <a:t>Mejora el color para uso en seguridad</a:t>
            </a:r>
            <a:endParaRPr sz="2000">
              <a:latin typeface="Calibri"/>
              <a:ea typeface="Calibri"/>
              <a:cs typeface="Calibri"/>
              <a:sym typeface="Calibri"/>
            </a:endParaRPr>
          </a:p>
        </p:txBody>
      </p:sp>
      <p:sp>
        <p:nvSpPr>
          <p:cNvPr id="147" name="Google Shape;147;p8"/>
          <p:cNvSpPr/>
          <p:nvPr/>
        </p:nvSpPr>
        <p:spPr>
          <a:xfrm>
            <a:off x="8136635" y="5797296"/>
            <a:ext cx="2036064" cy="1078992"/>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8" name="Google Shape;148;p8"/>
          <p:cNvSpPr/>
          <p:nvPr/>
        </p:nvSpPr>
        <p:spPr>
          <a:xfrm>
            <a:off x="5759196" y="5308753"/>
            <a:ext cx="2175568" cy="148065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9" name="Google Shape;149;p8"/>
          <p:cNvSpPr txBox="1"/>
          <p:nvPr>
            <p:ph type="title"/>
          </p:nvPr>
        </p:nvSpPr>
        <p:spPr>
          <a:xfrm>
            <a:off x="3379723" y="364693"/>
            <a:ext cx="4237355" cy="53784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lang="en-US"/>
              <a:t>Aspectos introductorios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9"/>
          <p:cNvSpPr/>
          <p:nvPr/>
        </p:nvSpPr>
        <p:spPr>
          <a:xfrm>
            <a:off x="7141464" y="1350913"/>
            <a:ext cx="1296893" cy="138462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5" name="Google Shape;155;p9"/>
          <p:cNvSpPr/>
          <p:nvPr/>
        </p:nvSpPr>
        <p:spPr>
          <a:xfrm>
            <a:off x="6588252" y="2046747"/>
            <a:ext cx="1106427" cy="85494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6" name="Google Shape;156;p9"/>
          <p:cNvSpPr/>
          <p:nvPr/>
        </p:nvSpPr>
        <p:spPr>
          <a:xfrm>
            <a:off x="8438388" y="3076962"/>
            <a:ext cx="2092421" cy="157121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7" name="Google Shape;157;p9"/>
          <p:cNvSpPr txBox="1"/>
          <p:nvPr/>
        </p:nvSpPr>
        <p:spPr>
          <a:xfrm>
            <a:off x="758444" y="1724914"/>
            <a:ext cx="3723640" cy="187769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2000">
                <a:latin typeface="Calibri"/>
                <a:ea typeface="Calibri"/>
                <a:cs typeface="Calibri"/>
                <a:sym typeface="Calibri"/>
              </a:rPr>
              <a:t>Extrae información de las imágenes</a:t>
            </a:r>
            <a:endParaRPr sz="2000">
              <a:latin typeface="Calibri"/>
              <a:ea typeface="Calibri"/>
              <a:cs typeface="Calibri"/>
              <a:sym typeface="Calibri"/>
            </a:endParaRPr>
          </a:p>
          <a:p>
            <a:pPr indent="-342900" lvl="0" marL="355600" marR="0" rtl="0" algn="l">
              <a:lnSpc>
                <a:spcPct val="100000"/>
              </a:lnSpc>
              <a:spcBef>
                <a:spcPts val="25"/>
              </a:spcBef>
              <a:spcAft>
                <a:spcPts val="0"/>
              </a:spcAft>
              <a:buSzPts val="2000"/>
              <a:buFont typeface="Calibri"/>
              <a:buChar char="-"/>
            </a:pPr>
            <a:r>
              <a:rPr lang="en-US" sz="2000">
                <a:latin typeface="Calibri"/>
                <a:ea typeface="Calibri"/>
                <a:cs typeface="Calibri"/>
                <a:sym typeface="Calibri"/>
              </a:rPr>
              <a:t>Lectura de código de barras 2D</a:t>
            </a:r>
            <a:endParaRPr sz="2000">
              <a:latin typeface="Calibri"/>
              <a:ea typeface="Calibri"/>
              <a:cs typeface="Calibri"/>
              <a:sym typeface="Calibri"/>
            </a:endParaRPr>
          </a:p>
          <a:p>
            <a:pPr indent="-342900" lvl="0" marL="355600" marR="0" rtl="0" algn="l">
              <a:lnSpc>
                <a:spcPct val="100000"/>
              </a:lnSpc>
              <a:spcBef>
                <a:spcPts val="40"/>
              </a:spcBef>
              <a:spcAft>
                <a:spcPts val="0"/>
              </a:spcAft>
              <a:buSzPts val="2000"/>
              <a:buFont typeface="Calibri"/>
              <a:buChar char="-"/>
            </a:pPr>
            <a:r>
              <a:rPr lang="en-US" sz="2000">
                <a:latin typeface="Calibri"/>
                <a:ea typeface="Calibri"/>
                <a:cs typeface="Calibri"/>
                <a:sym typeface="Calibri"/>
              </a:rPr>
              <a:t>Reconocimiento de caracteres.</a:t>
            </a:r>
            <a:endParaRPr sz="2000">
              <a:latin typeface="Calibri"/>
              <a:ea typeface="Calibri"/>
              <a:cs typeface="Calibri"/>
              <a:sym typeface="Calibri"/>
            </a:endParaRPr>
          </a:p>
          <a:p>
            <a:pPr indent="-342900" lvl="0" marL="355600" marR="0" rtl="0" algn="l">
              <a:lnSpc>
                <a:spcPct val="100000"/>
              </a:lnSpc>
              <a:spcBef>
                <a:spcPts val="25"/>
              </a:spcBef>
              <a:spcAft>
                <a:spcPts val="0"/>
              </a:spcAft>
              <a:buSzPts val="2000"/>
              <a:buFont typeface="Calibri"/>
              <a:buChar char="-"/>
            </a:pPr>
            <a:r>
              <a:rPr lang="en-US" sz="2000">
                <a:latin typeface="Calibri"/>
                <a:ea typeface="Calibri"/>
                <a:cs typeface="Calibri"/>
                <a:sym typeface="Calibri"/>
              </a:rPr>
              <a:t>Estimación de profundidad</a:t>
            </a:r>
            <a:endParaRPr sz="2000">
              <a:latin typeface="Calibri"/>
              <a:ea typeface="Calibri"/>
              <a:cs typeface="Calibri"/>
              <a:sym typeface="Calibri"/>
            </a:endParaRPr>
          </a:p>
          <a:p>
            <a:pPr indent="-342900" lvl="0" marL="355600" marR="0" rtl="0" algn="l">
              <a:lnSpc>
                <a:spcPct val="100000"/>
              </a:lnSpc>
              <a:spcBef>
                <a:spcPts val="35"/>
              </a:spcBef>
              <a:spcAft>
                <a:spcPts val="0"/>
              </a:spcAft>
              <a:buSzPts val="2000"/>
              <a:buFont typeface="Calibri"/>
              <a:buChar char="-"/>
            </a:pPr>
            <a:r>
              <a:rPr lang="en-US" sz="2000">
                <a:latin typeface="Calibri"/>
                <a:ea typeface="Calibri"/>
                <a:cs typeface="Calibri"/>
                <a:sym typeface="Calibri"/>
              </a:rPr>
              <a:t>Para uso médico</a:t>
            </a:r>
            <a:endParaRPr sz="2000">
              <a:latin typeface="Calibri"/>
              <a:ea typeface="Calibri"/>
              <a:cs typeface="Calibri"/>
              <a:sym typeface="Calibri"/>
            </a:endParaRPr>
          </a:p>
          <a:p>
            <a:pPr indent="-342900" lvl="0" marL="355600" marR="0" rtl="0" algn="l">
              <a:lnSpc>
                <a:spcPct val="100000"/>
              </a:lnSpc>
              <a:spcBef>
                <a:spcPts val="25"/>
              </a:spcBef>
              <a:spcAft>
                <a:spcPts val="0"/>
              </a:spcAft>
              <a:buSzPts val="2000"/>
              <a:buFont typeface="Calibri"/>
              <a:buChar char="-"/>
            </a:pPr>
            <a:r>
              <a:rPr lang="en-US" sz="2000">
                <a:latin typeface="Calibri"/>
                <a:ea typeface="Calibri"/>
                <a:cs typeface="Calibri"/>
                <a:sym typeface="Calibri"/>
              </a:rPr>
              <a:t>Imágenes obtenidas de drones</a:t>
            </a:r>
            <a:endParaRPr sz="2000">
              <a:latin typeface="Calibri"/>
              <a:ea typeface="Calibri"/>
              <a:cs typeface="Calibri"/>
              <a:sym typeface="Calibri"/>
            </a:endParaRPr>
          </a:p>
        </p:txBody>
      </p:sp>
      <p:sp>
        <p:nvSpPr>
          <p:cNvPr id="158" name="Google Shape;158;p9"/>
          <p:cNvSpPr/>
          <p:nvPr/>
        </p:nvSpPr>
        <p:spPr>
          <a:xfrm>
            <a:off x="8816340" y="1269492"/>
            <a:ext cx="1712976" cy="1574291"/>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9" name="Google Shape;159;p9"/>
          <p:cNvSpPr/>
          <p:nvPr/>
        </p:nvSpPr>
        <p:spPr>
          <a:xfrm>
            <a:off x="6263640" y="3083050"/>
            <a:ext cx="2000032" cy="1501141"/>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0" name="Google Shape;160;p9"/>
          <p:cNvSpPr txBox="1"/>
          <p:nvPr>
            <p:ph type="title"/>
          </p:nvPr>
        </p:nvSpPr>
        <p:spPr>
          <a:xfrm>
            <a:off x="3379723" y="364693"/>
            <a:ext cx="4237355" cy="53784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lang="en-US"/>
              <a:t>Aspectos introductorios</a:t>
            </a:r>
            <a:endParaRPr/>
          </a:p>
        </p:txBody>
      </p:sp>
      <p:sp>
        <p:nvSpPr>
          <p:cNvPr id="161" name="Google Shape;161;p9"/>
          <p:cNvSpPr/>
          <p:nvPr/>
        </p:nvSpPr>
        <p:spPr>
          <a:xfrm>
            <a:off x="790955" y="3834384"/>
            <a:ext cx="5212080" cy="2930652"/>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2" name="Google Shape;162;p9"/>
          <p:cNvSpPr/>
          <p:nvPr/>
        </p:nvSpPr>
        <p:spPr>
          <a:xfrm>
            <a:off x="6640068" y="4785360"/>
            <a:ext cx="3596639" cy="2054352"/>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10"/>
          <p:cNvSpPr/>
          <p:nvPr/>
        </p:nvSpPr>
        <p:spPr>
          <a:xfrm>
            <a:off x="359663" y="1223804"/>
            <a:ext cx="8063341" cy="28589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8" name="Google Shape;168;p10"/>
          <p:cNvSpPr/>
          <p:nvPr/>
        </p:nvSpPr>
        <p:spPr>
          <a:xfrm>
            <a:off x="359663" y="4268703"/>
            <a:ext cx="8063341" cy="238203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9" name="Google Shape;169;p10"/>
          <p:cNvSpPr/>
          <p:nvPr/>
        </p:nvSpPr>
        <p:spPr>
          <a:xfrm>
            <a:off x="8795214" y="1594811"/>
            <a:ext cx="1656150" cy="102741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0" name="Google Shape;170;p10"/>
          <p:cNvSpPr/>
          <p:nvPr/>
        </p:nvSpPr>
        <p:spPr>
          <a:xfrm>
            <a:off x="8855964" y="3131790"/>
            <a:ext cx="1821190" cy="114911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1" name="Google Shape;171;p10"/>
          <p:cNvSpPr/>
          <p:nvPr/>
        </p:nvSpPr>
        <p:spPr>
          <a:xfrm>
            <a:off x="8723376" y="4881372"/>
            <a:ext cx="2060448" cy="1156715"/>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2" name="Google Shape;172;p10"/>
          <p:cNvSpPr txBox="1"/>
          <p:nvPr/>
        </p:nvSpPr>
        <p:spPr>
          <a:xfrm>
            <a:off x="8936228" y="2608326"/>
            <a:ext cx="1383030" cy="33464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2000">
                <a:latin typeface="Calibri"/>
                <a:ea typeface="Calibri"/>
                <a:cs typeface="Calibri"/>
                <a:sym typeface="Calibri"/>
              </a:rPr>
              <a:t>Google Jump</a:t>
            </a:r>
            <a:endParaRPr sz="2000">
              <a:latin typeface="Calibri"/>
              <a:ea typeface="Calibri"/>
              <a:cs typeface="Calibri"/>
              <a:sym typeface="Calibri"/>
            </a:endParaRPr>
          </a:p>
        </p:txBody>
      </p:sp>
      <p:sp>
        <p:nvSpPr>
          <p:cNvPr id="173" name="Google Shape;173;p10"/>
          <p:cNvSpPr txBox="1"/>
          <p:nvPr/>
        </p:nvSpPr>
        <p:spPr>
          <a:xfrm>
            <a:off x="8936228" y="4292853"/>
            <a:ext cx="1470025" cy="33464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2000">
                <a:latin typeface="Calibri"/>
                <a:ea typeface="Calibri"/>
                <a:cs typeface="Calibri"/>
                <a:sym typeface="Calibri"/>
              </a:rPr>
              <a:t>Facebook 360</a:t>
            </a:r>
            <a:endParaRPr sz="2000">
              <a:latin typeface="Calibri"/>
              <a:ea typeface="Calibri"/>
              <a:cs typeface="Calibri"/>
              <a:sym typeface="Calibri"/>
            </a:endParaRPr>
          </a:p>
        </p:txBody>
      </p:sp>
      <p:sp>
        <p:nvSpPr>
          <p:cNvPr id="174" name="Google Shape;174;p10"/>
          <p:cNvSpPr txBox="1"/>
          <p:nvPr/>
        </p:nvSpPr>
        <p:spPr>
          <a:xfrm>
            <a:off x="8936228" y="6137554"/>
            <a:ext cx="1609725" cy="33464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2000">
                <a:latin typeface="Calibri"/>
                <a:ea typeface="Calibri"/>
                <a:cs typeface="Calibri"/>
                <a:sym typeface="Calibri"/>
              </a:rPr>
              <a:t>Project Beyond</a:t>
            </a:r>
            <a:endParaRPr sz="2000">
              <a:latin typeface="Calibri"/>
              <a:ea typeface="Calibri"/>
              <a:cs typeface="Calibri"/>
              <a:sym typeface="Calibri"/>
            </a:endParaRPr>
          </a:p>
        </p:txBody>
      </p:sp>
      <p:sp>
        <p:nvSpPr>
          <p:cNvPr id="175" name="Google Shape;175;p10"/>
          <p:cNvSpPr txBox="1"/>
          <p:nvPr>
            <p:ph type="title"/>
          </p:nvPr>
        </p:nvSpPr>
        <p:spPr>
          <a:xfrm>
            <a:off x="3379723" y="364693"/>
            <a:ext cx="4237355" cy="53784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lang="en-US"/>
              <a:t>Aspectos introductorios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6086E2"/>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2020-01-05T15:29:18Z</dcterms:created>
  <dc:creator>Gustavo Mesones Malaga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2018-09-05T00:00:00Z</vt:filetime>
  </property>
  <property fmtid="{D5CDD505-2E9C-101B-9397-08002B2CF9AE}" pid="3" name="Creator">
    <vt:lpwstr>Microsoft® PowerPoint® 2013</vt:lpwstr>
  </property>
  <property fmtid="{D5CDD505-2E9C-101B-9397-08002B2CF9AE}" pid="4" name="LastSaved">
    <vt:filetime>2020-01-05T00:00:00Z</vt:filetime>
  </property>
</Properties>
</file>